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13716000" cx="24384000"/>
  <p:notesSz cx="6858000" cy="9144000"/>
  <p:embeddedFontLst>
    <p:embeddedFont>
      <p:font typeface="Radley"/>
      <p:regular r:id="rId25"/>
      <p:italic r:id="rId26"/>
    </p:embeddedFont>
    <p:embeddedFont>
      <p:font typeface="Helvetica Neue"/>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dley-italic.fntdata"/><Relationship Id="rId25" Type="http://schemas.openxmlformats.org/officeDocument/2006/relationships/font" Target="fonts/Radley-regular.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regular.fntdata"/><Relationship Id="rId30" Type="http://schemas.openxmlformats.org/officeDocument/2006/relationships/font" Target="fonts/HelveticaNeue-boldItalic.fntdata"/><Relationship Id="rId11" Type="http://schemas.openxmlformats.org/officeDocument/2006/relationships/slide" Target="slides/slide7.xml"/><Relationship Id="rId33" Type="http://schemas.openxmlformats.org/officeDocument/2006/relationships/font" Target="fonts/OpenSans-italic.fntdata"/><Relationship Id="rId10" Type="http://schemas.openxmlformats.org/officeDocument/2006/relationships/slide" Target="slides/slide6.xml"/><Relationship Id="rId32"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Ope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199" cy="4114800"/>
          </a:xfrm>
          <a:prstGeom prst="rect">
            <a:avLst/>
          </a:prstGeom>
          <a:noFill/>
          <a:ln>
            <a:noFill/>
          </a:ln>
        </p:spPr>
        <p:txBody>
          <a:bodyPr anchorCtr="0" anchor="t" bIns="91425" lIns="91425" rIns="91425" tIns="91425"/>
          <a:lstStyle>
            <a:lvl1pPr indent="0" lvl="0" marL="0" marR="0" rtl="0" algn="l">
              <a:lnSpc>
                <a:spcPct val="117999"/>
              </a:lnSpc>
              <a:spcBef>
                <a:spcPts val="0"/>
              </a:spcBef>
              <a:buNone/>
              <a:defRPr b="0" i="0" sz="2200" u="none" cap="none" strike="noStrike">
                <a:latin typeface="Helvetica Neue"/>
                <a:ea typeface="Helvetica Neue"/>
                <a:cs typeface="Helvetica Neue"/>
                <a:sym typeface="Helvetica Neue"/>
              </a:defRPr>
            </a:lvl1pPr>
            <a:lvl2pPr indent="228600" lvl="1" marL="457200" marR="0" rtl="0" algn="l">
              <a:lnSpc>
                <a:spcPct val="117999"/>
              </a:lnSpc>
              <a:spcBef>
                <a:spcPts val="0"/>
              </a:spcBef>
              <a:buNone/>
              <a:defRPr b="0" i="0" sz="2200" u="none" cap="none" strike="noStrike">
                <a:latin typeface="Helvetica Neue"/>
                <a:ea typeface="Helvetica Neue"/>
                <a:cs typeface="Helvetica Neue"/>
                <a:sym typeface="Helvetica Neue"/>
              </a:defRPr>
            </a:lvl2pPr>
            <a:lvl3pPr indent="457200" lvl="2" marL="914400" marR="0" rtl="0" algn="l">
              <a:lnSpc>
                <a:spcPct val="117999"/>
              </a:lnSpc>
              <a:spcBef>
                <a:spcPts val="0"/>
              </a:spcBef>
              <a:buNone/>
              <a:defRPr b="0" i="0" sz="2200" u="none" cap="none" strike="noStrike">
                <a:latin typeface="Helvetica Neue"/>
                <a:ea typeface="Helvetica Neue"/>
                <a:cs typeface="Helvetica Neue"/>
                <a:sym typeface="Helvetica Neue"/>
              </a:defRPr>
            </a:lvl3pPr>
            <a:lvl4pPr indent="685800" lvl="3" marL="1371600" marR="0" rtl="0" algn="l">
              <a:lnSpc>
                <a:spcPct val="117999"/>
              </a:lnSpc>
              <a:spcBef>
                <a:spcPts val="0"/>
              </a:spcBef>
              <a:buNone/>
              <a:defRPr b="0" i="0" sz="2200" u="none" cap="none" strike="noStrike">
                <a:latin typeface="Helvetica Neue"/>
                <a:ea typeface="Helvetica Neue"/>
                <a:cs typeface="Helvetica Neue"/>
                <a:sym typeface="Helvetica Neue"/>
              </a:defRPr>
            </a:lvl4pPr>
            <a:lvl5pPr indent="914400" lvl="4" marL="1828800" marR="0" rtl="0" algn="l">
              <a:lnSpc>
                <a:spcPct val="117999"/>
              </a:lnSpc>
              <a:spcBef>
                <a:spcPts val="0"/>
              </a:spcBef>
              <a:buNone/>
              <a:defRPr b="0" i="0" sz="2200" u="none" cap="none" strike="noStrike">
                <a:latin typeface="Helvetica Neue"/>
                <a:ea typeface="Helvetica Neue"/>
                <a:cs typeface="Helvetica Neue"/>
                <a:sym typeface="Helvetica Neue"/>
              </a:defRPr>
            </a:lvl5pPr>
            <a:lvl6pPr indent="1143000" lvl="5" marL="2286000" marR="0" rtl="0" algn="l">
              <a:lnSpc>
                <a:spcPct val="117999"/>
              </a:lnSpc>
              <a:spcBef>
                <a:spcPts val="0"/>
              </a:spcBef>
              <a:buNone/>
              <a:defRPr b="0" i="0" sz="2200" u="none" cap="none" strike="noStrike">
                <a:latin typeface="Helvetica Neue"/>
                <a:ea typeface="Helvetica Neue"/>
                <a:cs typeface="Helvetica Neue"/>
                <a:sym typeface="Helvetica Neue"/>
              </a:defRPr>
            </a:lvl6pPr>
            <a:lvl7pPr indent="1371600" lvl="6" marL="2743200" marR="0" rtl="0" algn="l">
              <a:lnSpc>
                <a:spcPct val="117999"/>
              </a:lnSpc>
              <a:spcBef>
                <a:spcPts val="0"/>
              </a:spcBef>
              <a:buNone/>
              <a:defRPr b="0" i="0" sz="2200" u="none" cap="none" strike="noStrike">
                <a:latin typeface="Helvetica Neue"/>
                <a:ea typeface="Helvetica Neue"/>
                <a:cs typeface="Helvetica Neue"/>
                <a:sym typeface="Helvetica Neue"/>
              </a:defRPr>
            </a:lvl7pPr>
            <a:lvl8pPr indent="1600200" lvl="7" marL="3200400" marR="0" rtl="0" algn="l">
              <a:lnSpc>
                <a:spcPct val="117999"/>
              </a:lnSpc>
              <a:spcBef>
                <a:spcPts val="0"/>
              </a:spcBef>
              <a:buNone/>
              <a:defRPr b="0" i="0" sz="2200" u="none" cap="none" strike="noStrike">
                <a:latin typeface="Helvetica Neue"/>
                <a:ea typeface="Helvetica Neue"/>
                <a:cs typeface="Helvetica Neue"/>
                <a:sym typeface="Helvetica Neue"/>
              </a:defRPr>
            </a:lvl8pPr>
            <a:lvl9pPr indent="1828800" lvl="8" marL="3657600" marR="0" rtl="0" algn="l">
              <a:lnSpc>
                <a:spcPct val="117999"/>
              </a:lnSpc>
              <a:spcBef>
                <a:spcPts val="0"/>
              </a:spcBef>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57" name="Shape 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355" name="Shape 3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06" name="Shape 406"/>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OpenStack is a product of its active community, which continues to grow each year. There are more than </a:t>
            </a:r>
            <a:r>
              <a:rPr lang="en-US"/>
              <a:t>7</a:t>
            </a:r>
            <a:r>
              <a:rPr b="0" i="0" lang="en-US" sz="2200" u="none" cap="none" strike="noStrike">
                <a:latin typeface="Helvetica Neue"/>
                <a:ea typeface="Helvetica Neue"/>
                <a:cs typeface="Helvetica Neue"/>
                <a:sym typeface="Helvetica Neue"/>
              </a:rPr>
              <a:t>0,000 members of the community, from 1</a:t>
            </a:r>
            <a:r>
              <a:rPr lang="en-US"/>
              <a:t>85</a:t>
            </a:r>
            <a:r>
              <a:rPr b="0" i="0" lang="en-US" sz="2200" u="none" cap="none" strike="noStrike">
                <a:latin typeface="Helvetica Neue"/>
                <a:ea typeface="Helvetica Neue"/>
                <a:cs typeface="Helvetica Neue"/>
                <a:sym typeface="Helvetica Neue"/>
              </a:rPr>
              <a:t> countries and </a:t>
            </a:r>
            <a:r>
              <a:rPr lang="en-US"/>
              <a:t>650</a:t>
            </a:r>
            <a:r>
              <a:rPr b="0" i="0" lang="en-US" sz="2200" u="none" cap="none" strike="noStrike">
                <a:latin typeface="Helvetica Neue"/>
                <a:ea typeface="Helvetica Neue"/>
                <a:cs typeface="Helvetica Neue"/>
                <a:sym typeface="Helvetica Neue"/>
              </a:rPr>
              <a:t> organizations. There are 665 contributions to OpenStack monthly, which makes for more than 5.2million contributions in OpenStack’s lifetime. OpenStack was founded on the principles of openness and inclusion, and you can see this in the community-driven working groups and user groups around the world. Working groups include focus areas like diversity and women working on OpenStack. User groups are geographically-defined groups that bring those working on OpenStack together.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36" name="Shape 436"/>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lang="en-US"/>
              <a:t>You can find the OpenStack community at the twice-annual global Summits; at local OpenStack Days, Hackathons and Meetups; participating on a wide variety of mailing lists; contributing code and participating in the design process; and voting on community representatives. You can learn more and sign up yourself at </a:t>
            </a:r>
          </a:p>
          <a:p>
            <a:pPr indent="0" lvl="0" marL="0" marR="0" rtl="0" algn="l">
              <a:lnSpc>
                <a:spcPct val="117999"/>
              </a:lnSpc>
              <a:spcBef>
                <a:spcPts val="0"/>
              </a:spcBef>
              <a:buSzPct val="25000"/>
              <a:buNone/>
            </a:pPr>
            <a:r>
              <a:rPr lang="en-US"/>
              <a:t>openstack.org/join.</a:t>
            </a:r>
          </a:p>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72" name="Shape 472"/>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a:solidFill>
                  <a:schemeClr val="dk1"/>
                </a:solidFill>
              </a:rPr>
              <a:t>In the early days of the Internet, it was the LAMP (Linux, Apache, MySQL, PHP) stack that enabled the rapid growth of the Web. OpenStack partners with many organizations to develop the LAMP stack of the cloud. OpenStack is just one piece of the story; users may also be running Mesos, Kubernetes, OpenContrail or Docker and much more. OpenStack works with other organizations, as driven by our users, to ensure compatible products. This is where OpenStack’s programmable infrastructure really shines; services like Kubernetes expect programmable infra, OpenStack delivers it.</a:t>
            </a:r>
          </a:p>
          <a:p>
            <a:pPr indent="0" lvl="0" marL="0" marR="0" rtl="0" algn="l">
              <a:lnSpc>
                <a:spcPct val="117999"/>
              </a:lnSpc>
              <a:spcBef>
                <a:spcPts val="0"/>
              </a:spcBef>
              <a:buSzPct val="250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19" name="Shape 519"/>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lang="en-US"/>
              <a:t>Update screenshot: Project Navigator</a:t>
            </a:r>
          </a:p>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A common misunderstanding is that OpenStack is a single product. OpenStack is a group of nearly 60 open source projects, and which projects you’ll need will depend on how you want to use OpenStack. While there is a large list of projects you can plug into your OpenStack cloud, not all of them are necessary for all use cases, and not all projects have reached maturity with the service they provide. These projects are still included under the OpenStack umbrella because they work towards the OpenStack mission, and some users want early access to the latest services. When you explore OpenStack projects, you will find a maturity rating that will help you understand if this project is right for you.  </a:t>
            </a: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On the Foundation website, you will find a list of sample configurations. These are sample combinations of services for different use cases, informed by case studies and real world users. In the sample configurations, you will notice services referred to as “core” and “optional.” The core services typically build the foundation for a use case, supported by the optional services that create the cloud you need. There are six core services: block storage (Cinder), image service (Glance), compute (Nova), identity (Keystone), networking (Neutron) and object storage (Swift). Not all use case requires all six services; you only need the core services relevant to your use case. </a:t>
            </a: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An amazing thing about open source and the OpenStack community is that new projects are being developed all the time to provide services that users demand. There’s no wishing that an offering had a feature, but being stuck and unable to change it. Anyone can get involved in the community and create what they see a need for.      </a:t>
            </a: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42" name="Shape 542"/>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lvl="0" rtl="0">
              <a:spcBef>
                <a:spcPts val="0"/>
              </a:spcBef>
              <a:buClr>
                <a:schemeClr val="dk1"/>
              </a:buClr>
              <a:buSzPct val="50000"/>
              <a:buFont typeface="Arial"/>
              <a:buNone/>
            </a:pPr>
            <a:r>
              <a:rPr lang="en-US">
                <a:solidFill>
                  <a:schemeClr val="dk1"/>
                </a:solidFill>
              </a:rPr>
              <a:t>There are multiple ways to get OpenStack, depending on how you plan to deploy and manage your cloud. You can deploy and manage your cloud yourself, or get help from a consultant with either deployment or management. You can get it as part of an existing Linux distribution that you may have, like Ubuntu, Red Hat or SUSE. You can get OpenStack packaged from a vendor, like Mirantis. You can also elect to put your needs with a provider who runs OpenStack, like IBM, Rackspace or Cisco. Make sure to look for OpenStack Powered, to find tested OpenStack services. </a:t>
            </a:r>
          </a:p>
          <a:p>
            <a:pPr lvl="0" rtl="0">
              <a:spcBef>
                <a:spcPts val="0"/>
              </a:spcBef>
              <a:buClr>
                <a:schemeClr val="dk1"/>
              </a:buClr>
              <a:buSzPct val="50000"/>
              <a:buFont typeface="Arial"/>
              <a:buNone/>
            </a:pPr>
            <a:r>
              <a:t/>
            </a:r>
            <a:endParaRPr>
              <a:solidFill>
                <a:schemeClr val="dk1"/>
              </a:solidFill>
            </a:endParaRPr>
          </a:p>
          <a:p>
            <a:pPr lvl="0" rtl="0">
              <a:spcBef>
                <a:spcPts val="0"/>
              </a:spcBef>
              <a:buClr>
                <a:schemeClr val="dk1"/>
              </a:buClr>
              <a:buSzPct val="25000"/>
              <a:buFont typeface="Arial"/>
              <a:buNone/>
            </a:pPr>
            <a:r>
              <a:rPr lang="en-US">
                <a:solidFill>
                  <a:schemeClr val="dk1"/>
                </a:solidFill>
              </a:rPr>
              <a:t>Each of these different options is detailed in a booklet from the Foundation called “Path to Cloud.” That resource can help you discover what option best fits your needs and use case. You will find it at openstack.org/enterprise.     </a:t>
            </a:r>
          </a:p>
          <a:p>
            <a:pPr lvl="0" rtl="0">
              <a:spcBef>
                <a:spcPts val="0"/>
              </a:spcBef>
              <a:buClr>
                <a:schemeClr val="dk1"/>
              </a:buClr>
              <a:buSzPct val="25000"/>
              <a:buFont typeface="Arial"/>
              <a:buNone/>
            </a:pPr>
            <a:r>
              <a:rPr lang="en-US">
                <a:solidFill>
                  <a:schemeClr val="dk1"/>
                </a:solidFill>
              </a:rPr>
              <a:t>~~~</a:t>
            </a:r>
          </a:p>
          <a:p>
            <a:pPr lvl="0" rtl="0">
              <a:spcBef>
                <a:spcPts val="0"/>
              </a:spcBef>
              <a:buClr>
                <a:schemeClr val="dk1"/>
              </a:buClr>
              <a:buSzPct val="25000"/>
              <a:buFont typeface="Arial"/>
              <a:buNone/>
            </a:pPr>
            <a:r>
              <a:t/>
            </a:r>
            <a:endParaRPr>
              <a:solidFill>
                <a:schemeClr val="dk1"/>
              </a:solidFill>
            </a:endParaRPr>
          </a:p>
          <a:p>
            <a:pPr lvl="0" rtl="0">
              <a:spcBef>
                <a:spcPts val="0"/>
              </a:spcBef>
              <a:buClr>
                <a:schemeClr val="dk1"/>
              </a:buClr>
              <a:buSzPct val="25000"/>
              <a:buFont typeface="Arial"/>
              <a:buNone/>
            </a:pPr>
            <a:r>
              <a:rPr lang="en-US">
                <a:solidFill>
                  <a:schemeClr val="dk1"/>
                </a:solidFill>
              </a:rPr>
              <a:t>Another great resource is the Project Navigator. The Project Navigator is a list of OpenStack projects and services, as well as sample configurations. It gives updates on the projects and shows maturity of the various services. Visit openstack.org/software for more info.</a:t>
            </a:r>
          </a:p>
          <a:p>
            <a:pPr indent="0" lvl="0" marL="0" marR="0" rtl="0" algn="l">
              <a:lnSpc>
                <a:spcPct val="117999"/>
              </a:lnSpc>
              <a:spcBef>
                <a:spcPts val="0"/>
              </a:spcBef>
              <a:buSzPct val="250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92" name="Shape 592"/>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A new version of OpenStack is released every six months. The release names go in alphabetical order; OpenStack released </a:t>
            </a:r>
            <a:r>
              <a:rPr lang="en-US"/>
              <a:t>Ocata</a:t>
            </a:r>
            <a:r>
              <a:rPr b="0" i="0" lang="en-US" sz="2200" u="none" cap="none" strike="noStrike">
                <a:latin typeface="Helvetica Neue"/>
                <a:ea typeface="Helvetica Neue"/>
                <a:cs typeface="Helvetica Neue"/>
                <a:sym typeface="Helvetica Neue"/>
              </a:rPr>
              <a:t> in </a:t>
            </a:r>
            <a:r>
              <a:rPr lang="en-US"/>
              <a:t>February</a:t>
            </a:r>
            <a:r>
              <a:rPr b="0" i="0" lang="en-US" sz="2200" u="none" cap="none" strike="noStrike">
                <a:latin typeface="Helvetica Neue"/>
                <a:ea typeface="Helvetica Neue"/>
                <a:cs typeface="Helvetica Neue"/>
                <a:sym typeface="Helvetica Neue"/>
              </a:rPr>
              <a:t> 201</a:t>
            </a:r>
            <a:r>
              <a:rPr lang="en-US"/>
              <a:t>7</a:t>
            </a:r>
            <a:r>
              <a:rPr b="0" i="0" lang="en-US" sz="2200" u="none" cap="none" strike="noStrike">
                <a:latin typeface="Helvetica Neue"/>
                <a:ea typeface="Helvetica Neue"/>
                <a:cs typeface="Helvetica Neue"/>
                <a:sym typeface="Helvetica Neue"/>
              </a:rPr>
              <a:t>, and is currently working on the next release, </a:t>
            </a:r>
            <a:r>
              <a:rPr lang="en-US"/>
              <a:t>Pike</a:t>
            </a:r>
            <a:r>
              <a:rPr b="0" i="0" lang="en-US" sz="2200" u="none" cap="none" strike="noStrike">
                <a:latin typeface="Helvetica Neue"/>
                <a:ea typeface="Helvetica Neue"/>
                <a:cs typeface="Helvetica Neue"/>
                <a:sym typeface="Helvetica Neue"/>
              </a:rPr>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2" name="Shape 632"/>
        <p:cNvGrpSpPr/>
        <p:nvPr/>
      </p:nvGrpSpPr>
      <p:grpSpPr>
        <a:xfrm>
          <a:off x="0" y="0"/>
          <a:ext cx="0" cy="0"/>
          <a:chOff x="0" y="0"/>
          <a:chExt cx="0" cy="0"/>
        </a:xfrm>
      </p:grpSpPr>
      <p:sp>
        <p:nvSpPr>
          <p:cNvPr id="633" name="Shape 6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34" name="Shape 634"/>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lang="en-US"/>
              <a:t>People commonly ask about cost comparisons. OpenStack costs less and does more. </a:t>
            </a:r>
            <a:r>
              <a:rPr b="0" i="0" lang="en-US" sz="2200" u="none" cap="none" strike="noStrike">
                <a:latin typeface="Helvetica Neue"/>
                <a:ea typeface="Helvetica Neue"/>
                <a:cs typeface="Helvetica Neue"/>
                <a:sym typeface="Helvetica Neue"/>
              </a:rPr>
              <a:t>At the Austin OpenStack Summit, a panel explored the various things to take into account when evaluating OpenStack TCO, and a video recording of that session is available.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62" name="Shape 662"/>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lang="en-US"/>
              <a:t>Another common question is about security. </a:t>
            </a:r>
            <a:r>
              <a:rPr b="0" i="0" lang="en-US" sz="2200" u="none" cap="none" strike="noStrike">
                <a:latin typeface="Helvetica Neue"/>
                <a:ea typeface="Helvetica Neue"/>
                <a:cs typeface="Helvetica Neue"/>
                <a:sym typeface="Helvetica Neue"/>
              </a:rPr>
              <a:t>The OpenStack community takes security very seriously. </a:t>
            </a:r>
            <a:r>
              <a:rPr lang="en-US"/>
              <a:t>OpenStack was the only open source project to win the Linux Foundation’s Core Infrastructure Initiative Best Practices award, which recognizes security best practices, with no suggestions for improvement.</a:t>
            </a:r>
            <a:r>
              <a:rPr b="0" i="0" lang="en-US" sz="2200" u="none" cap="none" strike="noStrike">
                <a:latin typeface="Helvetica Neue"/>
                <a:ea typeface="Helvetica Neue"/>
                <a:cs typeface="Helvetica Neue"/>
                <a:sym typeface="Helvetica Neue"/>
              </a:rPr>
              <a:t> </a:t>
            </a: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The OpenStack Security </a:t>
            </a:r>
            <a:r>
              <a:rPr lang="en-US"/>
              <a:t>Team</a:t>
            </a:r>
            <a:r>
              <a:rPr b="0" i="0" lang="en-US" sz="2200" u="none" cap="none" strike="noStrike">
                <a:latin typeface="Helvetica Neue"/>
                <a:ea typeface="Helvetica Neue"/>
                <a:cs typeface="Helvetica Neue"/>
                <a:sym typeface="Helvetica Neue"/>
              </a:rPr>
              <a:t> has been praised for their swiftness in identifying and resolving security threats in OpenStack code. To assume that OpenStack’s open source nature makes it insecure is a misunderstanding of the open source process. On the contrary, you have multiple teams--using the software for a variety of cases--all working towards a common security goal. That creates a vast set of eyes and a passionate community who are invested in a secure, high quality platform. The OpenStack Security Team has a best practices handbook that can be found on their documentation page, which is good reading for those determining OpenStack security protocols.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88" name="Shape 688"/>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lang="en-US"/>
              <a:t>And lastly, many ask, “Do I need to hire a new team?”</a:t>
            </a:r>
          </a:p>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rPr lang="en-US"/>
              <a:t>You don’t need new employees. </a:t>
            </a:r>
            <a:r>
              <a:rPr b="0" i="0" lang="en-US" sz="2200" u="none" cap="none" strike="noStrike">
                <a:latin typeface="Helvetica Neue"/>
                <a:ea typeface="Helvetica Neue"/>
                <a:cs typeface="Helvetica Neue"/>
                <a:sym typeface="Helvetica Neue"/>
              </a:rPr>
              <a:t>For existing employees, OpenStack trainings can help fill the gaps in their knowledge. Dozens of partners offer trainings; you can find them in the OpenStack Marketplace. You will also see that some training partners are recognized as “COA Partners.” The COA is the Certified OpenStack Administrator exam. </a:t>
            </a:r>
            <a:r>
              <a:rPr lang="en-US"/>
              <a:t>A</a:t>
            </a:r>
            <a:r>
              <a:rPr b="0" i="0" lang="en-US" sz="2200" u="none" cap="none" strike="noStrike">
                <a:latin typeface="Helvetica Neue"/>
                <a:ea typeface="Helvetica Neue"/>
                <a:cs typeface="Helvetica Neue"/>
                <a:sym typeface="Helvetica Neue"/>
              </a:rPr>
              <a:t> COA professional is someone who has demonstrated skills in the fundamentals of using OpenStack. </a:t>
            </a:r>
          </a:p>
          <a:p>
            <a:pPr indent="0" lvl="0" marL="0" marR="0" rtl="0" algn="l">
              <a:lnSpc>
                <a:spcPct val="117999"/>
              </a:lnSpc>
              <a:spcBef>
                <a:spcPts val="0"/>
              </a:spcBef>
              <a:buSzPct val="25000"/>
              <a:buNone/>
            </a:pPr>
            <a:r>
              <a:rPr lang="en-US"/>
              <a:t>But if you do decide you want to bring on new staff, post a job for free at openstack.org/jobs. In your posting, you can even select “COA required” if you know you want an OpenStack admin certified individual.</a:t>
            </a:r>
            <a:r>
              <a:rPr b="0" i="0" lang="en-US" sz="2200" u="none" cap="none" strike="noStrike">
                <a:latin typeface="Helvetica Neue"/>
                <a:ea typeface="Helvetica Neue"/>
                <a:cs typeface="Helvetica Neue"/>
                <a:sym typeface="Helvetica Neue"/>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2" name="Shape 62"/>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To understand why all these companies are using OpenStack, we have to understand the recent advances and developments in operations and the move to the cloud. The OpenStack story is part of the larger global shift towards cloud systems. Companies of all sizes are realizing that the speed, sheer volume and desired-flexibility of today’s environment might not mesh with their legacy system or might leave some of their needs unmet. Cloud solutions can lower hardware costs, increase agility and allow companies to spin up or down resources as needed.  </a:t>
            </a: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7" name="Shape 717"/>
        <p:cNvGrpSpPr/>
        <p:nvPr/>
      </p:nvGrpSpPr>
      <p:grpSpPr>
        <a:xfrm>
          <a:off x="0" y="0"/>
          <a:ext cx="0" cy="0"/>
          <a:chOff x="0" y="0"/>
          <a:chExt cx="0" cy="0"/>
        </a:xfrm>
      </p:grpSpPr>
      <p:sp>
        <p:nvSpPr>
          <p:cNvPr id="718" name="Shape 71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719" name="Shape 7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5" name="Shape 9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OpenStack is open source software for building clouds. It is programmable infrastructure that allows users to have one platform for virtual machines, conta</a:t>
            </a:r>
            <a:r>
              <a:rPr lang="en-US"/>
              <a:t>iners and bare metal.</a:t>
            </a:r>
            <a:r>
              <a:rPr b="0" i="0" lang="en-US" sz="2200" u="none" cap="none" strike="noStrike">
                <a:latin typeface="Helvetica Neue"/>
                <a:ea typeface="Helvetica Neue"/>
                <a:cs typeface="Helvetica Neue"/>
                <a:sym typeface="Helvetica Neue"/>
              </a:rPr>
              <a:t> Hundreds of companies and tens of thousands of individuals from around the world have come together to create and support OpenStack because they believe in the importance of a standardized, ubiquitous cloud platform. OpenStack has multiple projects under its name. The projects cover foundational elements like compute, networking and storage, but also span from telemetry to orchestration to container APIs. You likely know an OpenStack user or vendor without even realizing it; half of the Fortune 100 use OpenStack.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20" name="Shape 120"/>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OpenStack is one of the world’s largest open source projects. That means that it was created by people who contributed their time and talent to the project, and that no one “owns” OpenStack. OpenStack is able to constantly evolve and constantly improve because of its open source nature, and when needs arise or situations change, the community can quickly respond with innovative solutions.  OpenStack is licensed under the Apache 2.0 license, which means that it is free to use, free to distribute and that others can modify OpenStack for their own needs. This creates a rich suite of options that all operate on the same underlying infrastructure. For users, this means you can switch between vendors or combine services without fear of being locked into a single, proprietary solution. </a:t>
            </a: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61" name="Shape 16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Narration can include the text from this chart to explain a use case associated with each workload heading.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86" name="Shape 186"/>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39" name="Shape 239"/>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Narration can include the text from this chart to explain a use case associated with each workload heading.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1" name="Shape 28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In 2010, Rackspace was rewriting code for their cloud infrastructure and was considering open sourcing some of it. At the same time, NASA was also working on code for cloud infrastructure. They combined efforts and it became the base for OpenStack. The first OpenStack Summit was held in Austin, Texas in July 2010 with 75 participants. To give you a sense of scale, the Summit returned to Austin this year (2016, six years later), with well over 7,500 participants. </a:t>
            </a: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In 2012, the OpenStack Foundation was formed, which we’ll talk more about momentarily. The Foundation oversees the projects and stewards the community.</a:t>
            </a: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In 2014, the OpenStack Marketplace was established, which is a portal at Openstack.org/marketplace that helps </a:t>
            </a:r>
            <a:r>
              <a:rPr lang="en-US"/>
              <a:t>potential</a:t>
            </a:r>
            <a:r>
              <a:rPr b="0" i="0" lang="en-US" sz="2200" u="none" cap="none" strike="noStrike">
                <a:latin typeface="Helvetica Neue"/>
                <a:ea typeface="Helvetica Neue"/>
                <a:cs typeface="Helvetica Neue"/>
                <a:sym typeface="Helvetica Neue"/>
              </a:rPr>
              <a:t> users navigate what was, and continues to be, a rapidly growing ecosystem of vendors who offer everything from trainings on OpenStack to “pre-packaged” distributions of OpenStack projects. The Juno release was also l</a:t>
            </a:r>
            <a:r>
              <a:rPr lang="en-US"/>
              <a:t>aunched, which was widely regarded as an enterprise-grade release.</a:t>
            </a:r>
            <a:r>
              <a:rPr b="0" i="0" lang="en-US" sz="2200" u="none" cap="none" strike="noStrike">
                <a:latin typeface="Helvetica Neue"/>
                <a:ea typeface="Helvetica Neue"/>
                <a:cs typeface="Helvetica Neue"/>
                <a:sym typeface="Helvetica Neue"/>
              </a:rPr>
              <a:t> </a:t>
            </a: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rPr lang="en-US"/>
              <a:t>In 2015, the OpenStack Powered interoperability certification launched. The OpenStack Powered badge is for products that run fully functional instances of OpenStack and have been tested to standards agreed upon by the ecosystem of vendors and users. </a:t>
            </a:r>
          </a:p>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rPr lang="en-US"/>
              <a:t>2016 was a booming year for OpenStack, as adoption by Chinese companies skyrocketed, and a Heavy Reading survey announced that 86% of telecoms said OpenStack is important to their business. By this time, half of the Fortune 100 was also running OpenStack, and the Certified OpenStack Administrator program launched, which is a professional certification that tests fundamental OpenStack skills.</a:t>
            </a:r>
          </a:p>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rPr lang="en-US"/>
              <a:t>Heading into 2017, OpenStack has continued to grow in its programmable infrastructure offering, giving users one platform for containers, vms, and bare metal.</a:t>
            </a:r>
            <a:r>
              <a:rPr b="0" i="0" lang="en-US" sz="2200" u="none" cap="none" strike="noStrike">
                <a:latin typeface="Helvetica Neue"/>
                <a:ea typeface="Helvetica Neue"/>
                <a:cs typeface="Helvetica Neue"/>
                <a:sym typeface="Helvetica Neue"/>
              </a:rP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1" name="Shape 32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In 2012 the OpenStack Foundation was created, which is an independent, nonprofit organization that governs the OpenStack project. The OpenStack Foundation was launched as an independent body providing shared resources to protect, empower, and promote OpenStack software and the community around it. The Foundation is made up of a Board of Directors, which has 24 members; a Technical Committee that oversees the technical director and cross-project issues, which has 13 members elected by the people who actively contribute to OpenStack; and full time staff members who help support the community.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amp; Subtitle">
    <p:spTree>
      <p:nvGrpSpPr>
        <p:cNvPr id="9" name="Shape 9"/>
        <p:cNvGrpSpPr/>
        <p:nvPr/>
      </p:nvGrpSpPr>
      <p:grpSpPr>
        <a:xfrm>
          <a:off x="0" y="0"/>
          <a:ext cx="0" cy="0"/>
          <a:chOff x="0" y="0"/>
          <a:chExt cx="0" cy="0"/>
        </a:xfrm>
      </p:grpSpPr>
      <p:sp>
        <p:nvSpPr>
          <p:cNvPr id="10" name="Shape 10"/>
          <p:cNvSpPr txBox="1"/>
          <p:nvPr>
            <p:ph type="title"/>
          </p:nvPr>
        </p:nvSpPr>
        <p:spPr>
          <a:xfrm>
            <a:off x="4833937" y="2303858"/>
            <a:ext cx="14716126" cy="4643438"/>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11" name="Shape 11"/>
          <p:cNvSpPr txBox="1"/>
          <p:nvPr>
            <p:ph idx="1" type="body"/>
          </p:nvPr>
        </p:nvSpPr>
        <p:spPr>
          <a:xfrm>
            <a:off x="4833937" y="7072311"/>
            <a:ext cx="14716126" cy="1589484"/>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12" name="Shape 12"/>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46" name="Shape 46"/>
        <p:cNvGrpSpPr/>
        <p:nvPr/>
      </p:nvGrpSpPr>
      <p:grpSpPr>
        <a:xfrm>
          <a:off x="0" y="0"/>
          <a:ext cx="0" cy="0"/>
          <a:chOff x="0" y="0"/>
          <a:chExt cx="0" cy="0"/>
        </a:xfrm>
      </p:grpSpPr>
      <p:sp>
        <p:nvSpPr>
          <p:cNvPr id="47" name="Shape 47"/>
          <p:cNvSpPr txBox="1"/>
          <p:nvPr>
            <p:ph idx="1" type="body"/>
          </p:nvPr>
        </p:nvSpPr>
        <p:spPr>
          <a:xfrm>
            <a:off x="4833937" y="8947546"/>
            <a:ext cx="14716126" cy="660797"/>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Helvetica Neue"/>
              <a:buNone/>
              <a:defRPr b="0" i="0" sz="32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48" name="Shape 48"/>
          <p:cNvSpPr txBox="1"/>
          <p:nvPr>
            <p:ph idx="2" type="body"/>
          </p:nvPr>
        </p:nvSpPr>
        <p:spPr>
          <a:xfrm>
            <a:off x="4833937" y="6000353"/>
            <a:ext cx="14716126" cy="96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52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49" name="Shape 49"/>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p:spTree>
      <p:nvGrpSpPr>
        <p:cNvPr id="50" name="Shape 50"/>
        <p:cNvGrpSpPr/>
        <p:nvPr/>
      </p:nvGrpSpPr>
      <p:grpSpPr>
        <a:xfrm>
          <a:off x="0" y="0"/>
          <a:ext cx="0" cy="0"/>
          <a:chOff x="0" y="0"/>
          <a:chExt cx="0" cy="0"/>
        </a:xfrm>
      </p:grpSpPr>
      <p:sp>
        <p:nvSpPr>
          <p:cNvPr id="51" name="Shape 51"/>
          <p:cNvSpPr/>
          <p:nvPr>
            <p:ph idx="2" type="pic"/>
          </p:nvPr>
        </p:nvSpPr>
        <p:spPr>
          <a:xfrm>
            <a:off x="3048000" y="0"/>
            <a:ext cx="18288000" cy="13716000"/>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52" name="Shape 52"/>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Photo - Horizontal">
    <p:spTree>
      <p:nvGrpSpPr>
        <p:cNvPr id="13" name="Shape 13"/>
        <p:cNvGrpSpPr/>
        <p:nvPr/>
      </p:nvGrpSpPr>
      <p:grpSpPr>
        <a:xfrm>
          <a:off x="0" y="0"/>
          <a:ext cx="0" cy="0"/>
          <a:chOff x="0" y="0"/>
          <a:chExt cx="0" cy="0"/>
        </a:xfrm>
      </p:grpSpPr>
      <p:sp>
        <p:nvSpPr>
          <p:cNvPr id="14" name="Shape 14"/>
          <p:cNvSpPr/>
          <p:nvPr>
            <p:ph idx="2" type="pic"/>
          </p:nvPr>
        </p:nvSpPr>
        <p:spPr>
          <a:xfrm>
            <a:off x="5307210" y="892967"/>
            <a:ext cx="13751719" cy="8322469"/>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15" name="Shape 15"/>
          <p:cNvSpPr txBox="1"/>
          <p:nvPr>
            <p:ph type="title"/>
          </p:nvPr>
        </p:nvSpPr>
        <p:spPr>
          <a:xfrm>
            <a:off x="4833937" y="9447609"/>
            <a:ext cx="14716126" cy="200025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16" name="Shape 16"/>
          <p:cNvSpPr txBox="1"/>
          <p:nvPr>
            <p:ph idx="1" type="body"/>
          </p:nvPr>
        </p:nvSpPr>
        <p:spPr>
          <a:xfrm>
            <a:off x="4833937" y="11519296"/>
            <a:ext cx="14716126" cy="1589486"/>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17" name="Shape 17"/>
          <p:cNvSpPr txBox="1"/>
          <p:nvPr>
            <p:ph idx="12" type="sldNum"/>
          </p:nvPr>
        </p:nvSpPr>
        <p:spPr>
          <a:xfrm>
            <a:off x="11935814" y="13001625"/>
            <a:ext cx="494513" cy="511174"/>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Center">
    <p:spTree>
      <p:nvGrpSpPr>
        <p:cNvPr id="18" name="Shape 18"/>
        <p:cNvGrpSpPr/>
        <p:nvPr/>
      </p:nvGrpSpPr>
      <p:grpSpPr>
        <a:xfrm>
          <a:off x="0" y="0"/>
          <a:ext cx="0" cy="0"/>
          <a:chOff x="0" y="0"/>
          <a:chExt cx="0" cy="0"/>
        </a:xfrm>
      </p:grpSpPr>
      <p:sp>
        <p:nvSpPr>
          <p:cNvPr id="19" name="Shape 19"/>
          <p:cNvSpPr txBox="1"/>
          <p:nvPr>
            <p:ph type="title"/>
          </p:nvPr>
        </p:nvSpPr>
        <p:spPr>
          <a:xfrm>
            <a:off x="4833937" y="4536280"/>
            <a:ext cx="14716126" cy="464343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0" name="Shape 20"/>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Vertical">
    <p:spTree>
      <p:nvGrpSpPr>
        <p:cNvPr id="21" name="Shape 21"/>
        <p:cNvGrpSpPr/>
        <p:nvPr/>
      </p:nvGrpSpPr>
      <p:grpSpPr>
        <a:xfrm>
          <a:off x="0" y="0"/>
          <a:ext cx="0" cy="0"/>
          <a:chOff x="0" y="0"/>
          <a:chExt cx="0" cy="0"/>
        </a:xfrm>
      </p:grpSpPr>
      <p:sp>
        <p:nvSpPr>
          <p:cNvPr id="22" name="Shape 22"/>
          <p:cNvSpPr/>
          <p:nvPr>
            <p:ph idx="2" type="pic"/>
          </p:nvPr>
        </p:nvSpPr>
        <p:spPr>
          <a:xfrm>
            <a:off x="12495609" y="892967"/>
            <a:ext cx="7500937" cy="11572875"/>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3" name="Shape 23"/>
          <p:cNvSpPr txBox="1"/>
          <p:nvPr>
            <p:ph type="title"/>
          </p:nvPr>
        </p:nvSpPr>
        <p:spPr>
          <a:xfrm>
            <a:off x="4387453" y="892967"/>
            <a:ext cx="7500937" cy="5607844"/>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 name="Shape 24"/>
          <p:cNvSpPr txBox="1"/>
          <p:nvPr>
            <p:ph idx="1" type="body"/>
          </p:nvPr>
        </p:nvSpPr>
        <p:spPr>
          <a:xfrm>
            <a:off x="4387453" y="6697264"/>
            <a:ext cx="7500937" cy="5768579"/>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 name="Shape 25"/>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Top">
    <p:spTree>
      <p:nvGrpSpPr>
        <p:cNvPr id="26" name="Shape 26"/>
        <p:cNvGrpSpPr/>
        <p:nvPr/>
      </p:nvGrpSpPr>
      <p:grpSpPr>
        <a:xfrm>
          <a:off x="0" y="0"/>
          <a:ext cx="0" cy="0"/>
          <a:chOff x="0" y="0"/>
          <a:chExt cx="0" cy="0"/>
        </a:xfrm>
      </p:grpSpPr>
      <p:sp>
        <p:nvSpPr>
          <p:cNvPr id="27" name="Shape 27"/>
          <p:cNvSpPr txBox="1"/>
          <p:nvPr>
            <p:ph type="title"/>
          </p:nvPr>
        </p:nvSpPr>
        <p:spPr>
          <a:xfrm>
            <a:off x="4387453" y="625077"/>
            <a:ext cx="15609094" cy="3036093"/>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8" name="Shape 28"/>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spTree>
      <p:nvGrpSpPr>
        <p:cNvPr id="29" name="Shape 29"/>
        <p:cNvGrpSpPr/>
        <p:nvPr/>
      </p:nvGrpSpPr>
      <p:grpSpPr>
        <a:xfrm>
          <a:off x="0" y="0"/>
          <a:ext cx="0" cy="0"/>
          <a:chOff x="0" y="0"/>
          <a:chExt cx="0" cy="0"/>
        </a:xfrm>
      </p:grpSpPr>
      <p:sp>
        <p:nvSpPr>
          <p:cNvPr id="30" name="Shape 30"/>
          <p:cNvSpPr txBox="1"/>
          <p:nvPr>
            <p:ph type="title"/>
          </p:nvPr>
        </p:nvSpPr>
        <p:spPr>
          <a:xfrm>
            <a:off x="4387453" y="625077"/>
            <a:ext cx="15609094" cy="3036093"/>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31" name="Shape 31"/>
          <p:cNvSpPr txBox="1"/>
          <p:nvPr>
            <p:ph idx="1" type="body"/>
          </p:nvPr>
        </p:nvSpPr>
        <p:spPr>
          <a:xfrm>
            <a:off x="4387453" y="3661171"/>
            <a:ext cx="15609094" cy="8840392"/>
          </a:xfrm>
          <a:prstGeom prst="rect">
            <a:avLst/>
          </a:prstGeom>
          <a:noFill/>
          <a:ln>
            <a:noFill/>
          </a:ln>
        </p:spPr>
        <p:txBody>
          <a:bodyPr anchorCtr="0" anchor="ctr" bIns="91425" lIns="91425" rIns="91425" tIns="91425"/>
          <a:lstStyle>
            <a:lvl1pPr indent="-379236" lvl="0" marL="617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32" name="Shape 32"/>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Bullets &amp; Photo">
    <p:spTree>
      <p:nvGrpSpPr>
        <p:cNvPr id="33" name="Shape 33"/>
        <p:cNvGrpSpPr/>
        <p:nvPr/>
      </p:nvGrpSpPr>
      <p:grpSpPr>
        <a:xfrm>
          <a:off x="0" y="0"/>
          <a:ext cx="0" cy="0"/>
          <a:chOff x="0" y="0"/>
          <a:chExt cx="0" cy="0"/>
        </a:xfrm>
      </p:grpSpPr>
      <p:sp>
        <p:nvSpPr>
          <p:cNvPr id="34" name="Shape 34"/>
          <p:cNvSpPr/>
          <p:nvPr>
            <p:ph idx="2" type="pic"/>
          </p:nvPr>
        </p:nvSpPr>
        <p:spPr>
          <a:xfrm>
            <a:off x="12495609" y="3661171"/>
            <a:ext cx="7500937" cy="8840392"/>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35" name="Shape 35"/>
          <p:cNvSpPr txBox="1"/>
          <p:nvPr>
            <p:ph type="title"/>
          </p:nvPr>
        </p:nvSpPr>
        <p:spPr>
          <a:xfrm>
            <a:off x="4387453" y="625077"/>
            <a:ext cx="15609094" cy="3036093"/>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36" name="Shape 36"/>
          <p:cNvSpPr txBox="1"/>
          <p:nvPr>
            <p:ph idx="1" type="body"/>
          </p:nvPr>
        </p:nvSpPr>
        <p:spPr>
          <a:xfrm>
            <a:off x="4387453" y="3661171"/>
            <a:ext cx="7500937" cy="8840392"/>
          </a:xfrm>
          <a:prstGeom prst="rect">
            <a:avLst/>
          </a:prstGeom>
          <a:noFill/>
          <a:ln>
            <a:noFill/>
          </a:ln>
        </p:spPr>
        <p:txBody>
          <a:bodyPr anchorCtr="0" anchor="ctr" bIns="91425" lIns="91425" rIns="91425" tIns="91425"/>
          <a:lstStyle>
            <a:lvl1pPr indent="-284389" lvl="0" marL="465364"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1pPr>
            <a:lvl2pPr indent="-284389" lvl="1" marL="808264"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2pPr>
            <a:lvl3pPr indent="-284389" lvl="2" marL="1151164"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3pPr>
            <a:lvl4pPr indent="-284389" lvl="3" marL="1494064"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4pPr>
            <a:lvl5pPr indent="-284389" lvl="4" marL="1836964"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37" name="Shape 37"/>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p:spTree>
      <p:nvGrpSpPr>
        <p:cNvPr id="38" name="Shape 38"/>
        <p:cNvGrpSpPr/>
        <p:nvPr/>
      </p:nvGrpSpPr>
      <p:grpSpPr>
        <a:xfrm>
          <a:off x="0" y="0"/>
          <a:ext cx="0" cy="0"/>
          <a:chOff x="0" y="0"/>
          <a:chExt cx="0" cy="0"/>
        </a:xfrm>
      </p:grpSpPr>
      <p:sp>
        <p:nvSpPr>
          <p:cNvPr id="39" name="Shape 39"/>
          <p:cNvSpPr txBox="1"/>
          <p:nvPr>
            <p:ph idx="1" type="body"/>
          </p:nvPr>
        </p:nvSpPr>
        <p:spPr>
          <a:xfrm>
            <a:off x="4387453" y="1785936"/>
            <a:ext cx="15609094" cy="10144125"/>
          </a:xfrm>
          <a:prstGeom prst="rect">
            <a:avLst/>
          </a:prstGeom>
          <a:noFill/>
          <a:ln>
            <a:noFill/>
          </a:ln>
        </p:spPr>
        <p:txBody>
          <a:bodyPr anchorCtr="0" anchor="ctr" bIns="91425" lIns="91425" rIns="91425" tIns="91425"/>
          <a:lstStyle>
            <a:lvl1pPr indent="-379236" lvl="0" marL="617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40" name="Shape 40"/>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3 Up">
    <p:spTree>
      <p:nvGrpSpPr>
        <p:cNvPr id="41" name="Shape 41"/>
        <p:cNvGrpSpPr/>
        <p:nvPr/>
      </p:nvGrpSpPr>
      <p:grpSpPr>
        <a:xfrm>
          <a:off x="0" y="0"/>
          <a:ext cx="0" cy="0"/>
          <a:chOff x="0" y="0"/>
          <a:chExt cx="0" cy="0"/>
        </a:xfrm>
      </p:grpSpPr>
      <p:sp>
        <p:nvSpPr>
          <p:cNvPr id="42" name="Shape 42"/>
          <p:cNvSpPr/>
          <p:nvPr>
            <p:ph idx="2" type="pic"/>
          </p:nvPr>
        </p:nvSpPr>
        <p:spPr>
          <a:xfrm>
            <a:off x="12495609" y="7161609"/>
            <a:ext cx="7500937" cy="5304234"/>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43" name="Shape 43"/>
          <p:cNvSpPr/>
          <p:nvPr>
            <p:ph idx="3" type="pic"/>
          </p:nvPr>
        </p:nvSpPr>
        <p:spPr>
          <a:xfrm>
            <a:off x="12504353" y="1250155"/>
            <a:ext cx="7500939" cy="5304234"/>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44" name="Shape 44"/>
          <p:cNvSpPr/>
          <p:nvPr>
            <p:ph idx="4" type="pic"/>
          </p:nvPr>
        </p:nvSpPr>
        <p:spPr>
          <a:xfrm>
            <a:off x="4387453" y="1250155"/>
            <a:ext cx="7500937" cy="11215687"/>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45" name="Shape 45"/>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4387453" y="625077"/>
            <a:ext cx="15609094" cy="3036093"/>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7" name="Shape 7"/>
          <p:cNvSpPr txBox="1"/>
          <p:nvPr>
            <p:ph idx="1" type="body"/>
          </p:nvPr>
        </p:nvSpPr>
        <p:spPr>
          <a:xfrm>
            <a:off x="4387453" y="3661171"/>
            <a:ext cx="15609094" cy="8840392"/>
          </a:xfrm>
          <a:prstGeom prst="rect">
            <a:avLst/>
          </a:prstGeom>
          <a:noFill/>
          <a:ln>
            <a:noFill/>
          </a:ln>
        </p:spPr>
        <p:txBody>
          <a:bodyPr anchorCtr="0" anchor="ctr" bIns="91425" lIns="91425" rIns="91425" tIns="91425"/>
          <a:lstStyle>
            <a:lvl1pPr indent="-379236" lvl="0" marL="617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8" name="Shape 8"/>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8.jpg"/></Relationships>
</file>

<file path=ppt/slides/_rels/slide10.xml.rels><?xml version="1.0" encoding="UTF-8" standalone="yes"?><Relationships xmlns="http://schemas.openxmlformats.org/package/2006/relationships"><Relationship Id="rId20" Type="http://schemas.openxmlformats.org/officeDocument/2006/relationships/image" Target="../media/image41.jpg"/><Relationship Id="rId22" Type="http://schemas.openxmlformats.org/officeDocument/2006/relationships/image" Target="../media/image42.png"/><Relationship Id="rId21" Type="http://schemas.openxmlformats.org/officeDocument/2006/relationships/image" Target="../media/image38.png"/><Relationship Id="rId24" Type="http://schemas.openxmlformats.org/officeDocument/2006/relationships/image" Target="../media/image45.png"/><Relationship Id="rId23" Type="http://schemas.openxmlformats.org/officeDocument/2006/relationships/image" Target="../media/image43.jp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00.png"/><Relationship Id="rId4" Type="http://schemas.openxmlformats.org/officeDocument/2006/relationships/image" Target="../media/image25.jpg"/><Relationship Id="rId9" Type="http://schemas.openxmlformats.org/officeDocument/2006/relationships/image" Target="../media/image28.png"/><Relationship Id="rId26" Type="http://schemas.openxmlformats.org/officeDocument/2006/relationships/image" Target="../media/image48.png"/><Relationship Id="rId25" Type="http://schemas.openxmlformats.org/officeDocument/2006/relationships/image" Target="../media/image44.png"/><Relationship Id="rId28" Type="http://schemas.openxmlformats.org/officeDocument/2006/relationships/image" Target="../media/image49.png"/><Relationship Id="rId27" Type="http://schemas.openxmlformats.org/officeDocument/2006/relationships/image" Target="../media/image46.png"/><Relationship Id="rId5" Type="http://schemas.openxmlformats.org/officeDocument/2006/relationships/image" Target="../media/image27.png"/><Relationship Id="rId6" Type="http://schemas.openxmlformats.org/officeDocument/2006/relationships/image" Target="../media/image24.png"/><Relationship Id="rId29" Type="http://schemas.openxmlformats.org/officeDocument/2006/relationships/image" Target="../media/image51.png"/><Relationship Id="rId7" Type="http://schemas.openxmlformats.org/officeDocument/2006/relationships/image" Target="../media/image26.png"/><Relationship Id="rId8" Type="http://schemas.openxmlformats.org/officeDocument/2006/relationships/image" Target="../media/image29.png"/><Relationship Id="rId31" Type="http://schemas.openxmlformats.org/officeDocument/2006/relationships/image" Target="../media/image54.png"/><Relationship Id="rId30" Type="http://schemas.openxmlformats.org/officeDocument/2006/relationships/image" Target="../media/image47.png"/><Relationship Id="rId11" Type="http://schemas.openxmlformats.org/officeDocument/2006/relationships/image" Target="../media/image32.jpg"/><Relationship Id="rId10" Type="http://schemas.openxmlformats.org/officeDocument/2006/relationships/image" Target="../media/image31.png"/><Relationship Id="rId32" Type="http://schemas.openxmlformats.org/officeDocument/2006/relationships/image" Target="../media/image53.png"/><Relationship Id="rId13" Type="http://schemas.openxmlformats.org/officeDocument/2006/relationships/image" Target="../media/image37.png"/><Relationship Id="rId12" Type="http://schemas.openxmlformats.org/officeDocument/2006/relationships/image" Target="../media/image33.png"/><Relationship Id="rId15" Type="http://schemas.openxmlformats.org/officeDocument/2006/relationships/image" Target="../media/image34.jpg"/><Relationship Id="rId14" Type="http://schemas.openxmlformats.org/officeDocument/2006/relationships/image" Target="../media/image30.jpg"/><Relationship Id="rId17" Type="http://schemas.openxmlformats.org/officeDocument/2006/relationships/image" Target="../media/image35.png"/><Relationship Id="rId16" Type="http://schemas.openxmlformats.org/officeDocument/2006/relationships/image" Target="../media/image39.jpg"/><Relationship Id="rId19" Type="http://schemas.openxmlformats.org/officeDocument/2006/relationships/image" Target="../media/image36.png"/><Relationship Id="rId18"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00.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00.png"/><Relationship Id="rId4" Type="http://schemas.openxmlformats.org/officeDocument/2006/relationships/image" Target="../media/image56.png"/><Relationship Id="rId9"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2.png"/><Relationship Id="rId8"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00.png"/><Relationship Id="rId4" Type="http://schemas.openxmlformats.org/officeDocument/2006/relationships/image" Target="../media/image58.png"/><Relationship Id="rId9" Type="http://schemas.openxmlformats.org/officeDocument/2006/relationships/image" Target="../media/image68.png"/><Relationship Id="rId5" Type="http://schemas.openxmlformats.org/officeDocument/2006/relationships/image" Target="../media/image57.png"/><Relationship Id="rId6" Type="http://schemas.openxmlformats.org/officeDocument/2006/relationships/image" Target="../media/image70.png"/><Relationship Id="rId7" Type="http://schemas.openxmlformats.org/officeDocument/2006/relationships/image" Target="../media/image64.png"/><Relationship Id="rId8" Type="http://schemas.openxmlformats.org/officeDocument/2006/relationships/image" Target="../media/image65.png"/><Relationship Id="rId11" Type="http://schemas.openxmlformats.org/officeDocument/2006/relationships/image" Target="../media/image71.png"/><Relationship Id="rId10" Type="http://schemas.openxmlformats.org/officeDocument/2006/relationships/image" Target="../media/image66.png"/><Relationship Id="rId13" Type="http://schemas.openxmlformats.org/officeDocument/2006/relationships/image" Target="../media/image76.png"/><Relationship Id="rId12" Type="http://schemas.openxmlformats.org/officeDocument/2006/relationships/image" Target="../media/image67.png"/><Relationship Id="rId14" Type="http://schemas.openxmlformats.org/officeDocument/2006/relationships/image" Target="../media/image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00.png"/><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00.png"/><Relationship Id="rId4" Type="http://schemas.openxmlformats.org/officeDocument/2006/relationships/image" Target="../media/image73.png"/><Relationship Id="rId9" Type="http://schemas.openxmlformats.org/officeDocument/2006/relationships/hyperlink" Target="http://openstack.org/marketplace" TargetMode="External"/><Relationship Id="rId5" Type="http://schemas.openxmlformats.org/officeDocument/2006/relationships/image" Target="../media/image72.png"/><Relationship Id="rId6" Type="http://schemas.openxmlformats.org/officeDocument/2006/relationships/image" Target="../media/image49.png"/><Relationship Id="rId7" Type="http://schemas.openxmlformats.org/officeDocument/2006/relationships/image" Target="../media/image77.png"/><Relationship Id="rId8" Type="http://schemas.openxmlformats.org/officeDocument/2006/relationships/image" Target="../media/image74.png"/><Relationship Id="rId11" Type="http://schemas.openxmlformats.org/officeDocument/2006/relationships/image" Target="../media/image78.png"/><Relationship Id="rId10" Type="http://schemas.openxmlformats.org/officeDocument/2006/relationships/image" Target="../media/image75.png"/><Relationship Id="rId13" Type="http://schemas.openxmlformats.org/officeDocument/2006/relationships/image" Target="../media/image81.png"/><Relationship Id="rId12" Type="http://schemas.openxmlformats.org/officeDocument/2006/relationships/image" Target="../media/image79.pn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00.png"/><Relationship Id="rId4" Type="http://schemas.openxmlformats.org/officeDocument/2006/relationships/hyperlink" Target="http://openstack.org/softwar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00.png"/><Relationship Id="rId4" Type="http://schemas.openxmlformats.org/officeDocument/2006/relationships/hyperlink" Target="https://www.openstack.org/videos/video/elephant-in-the-room-whats-the-tco-for-an-openstack-cloud-1" TargetMode="External"/><Relationship Id="rId5" Type="http://schemas.openxmlformats.org/officeDocument/2006/relationships/image" Target="../media/image80.png"/><Relationship Id="rId6" Type="http://schemas.openxmlformats.org/officeDocument/2006/relationships/hyperlink" Target="https://www.openstack.org/videos/video/elephant-in-the-room-whats-the-tco-for-an-openstack-cloud-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00.png"/><Relationship Id="rId4" Type="http://schemas.openxmlformats.org/officeDocument/2006/relationships/image" Target="../media/image83.png"/><Relationship Id="rId5" Type="http://schemas.openxmlformats.org/officeDocument/2006/relationships/image" Target="../media/image82.png"/><Relationship Id="rId6" Type="http://schemas.openxmlformats.org/officeDocument/2006/relationships/image" Target="../media/image8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00.png"/><Relationship Id="rId4" Type="http://schemas.openxmlformats.org/officeDocument/2006/relationships/hyperlink" Target="http://openstack.org/jobs" TargetMode="External"/><Relationship Id="rId5" Type="http://schemas.openxmlformats.org/officeDocument/2006/relationships/hyperlink" Target="http://openstack.org/jobs" TargetMode="External"/><Relationship Id="rId6" Type="http://schemas.openxmlformats.org/officeDocument/2006/relationships/hyperlink" Target="http://openstack.org/marketplace/training/" TargetMode="External"/><Relationship Id="rId7" Type="http://schemas.openxmlformats.org/officeDocument/2006/relationships/hyperlink" Target="http://openstack.org/co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00.png"/><Relationship Id="rId4" Type="http://schemas.openxmlformats.org/officeDocument/2006/relationships/hyperlink" Target="http://openstack.org/events" TargetMode="External"/><Relationship Id="rId5" Type="http://schemas.openxmlformats.org/officeDocument/2006/relationships/hyperlink" Target="http://openstack.org/software/star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0.png"/><Relationship Id="rId4" Type="http://schemas.openxmlformats.org/officeDocument/2006/relationships/image" Target="../media/image02.png"/><Relationship Id="rId5" Type="http://schemas.openxmlformats.org/officeDocument/2006/relationships/image" Target="../media/image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6.xml.rels><?xml version="1.0" encoding="UTF-8" standalone="yes"?><Relationships xmlns="http://schemas.openxmlformats.org/package/2006/relationships"><Relationship Id="rId20" Type="http://schemas.openxmlformats.org/officeDocument/2006/relationships/image" Target="../media/image20.png"/><Relationship Id="rId11" Type="http://schemas.openxmlformats.org/officeDocument/2006/relationships/image" Target="../media/image14.png"/><Relationship Id="rId22" Type="http://schemas.openxmlformats.org/officeDocument/2006/relationships/image" Target="../media/image16.png"/><Relationship Id="rId10" Type="http://schemas.openxmlformats.org/officeDocument/2006/relationships/image" Target="../media/image06.png"/><Relationship Id="rId21" Type="http://schemas.openxmlformats.org/officeDocument/2006/relationships/image" Target="../media/image18.png"/><Relationship Id="rId13" Type="http://schemas.openxmlformats.org/officeDocument/2006/relationships/image" Target="../media/image10.png"/><Relationship Id="rId12" Type="http://schemas.openxmlformats.org/officeDocument/2006/relationships/image" Target="../media/image13.png"/><Relationship Id="rId23"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03.png"/><Relationship Id="rId4" Type="http://schemas.openxmlformats.org/officeDocument/2006/relationships/image" Target="../media/image01.png"/><Relationship Id="rId9" Type="http://schemas.openxmlformats.org/officeDocument/2006/relationships/image" Target="../media/image09.png"/><Relationship Id="rId15" Type="http://schemas.openxmlformats.org/officeDocument/2006/relationships/image" Target="../media/image15.png"/><Relationship Id="rId14" Type="http://schemas.openxmlformats.org/officeDocument/2006/relationships/image" Target="../media/image11.png"/><Relationship Id="rId17" Type="http://schemas.openxmlformats.org/officeDocument/2006/relationships/image" Target="../media/image22.png"/><Relationship Id="rId16" Type="http://schemas.openxmlformats.org/officeDocument/2006/relationships/image" Target="../media/image19.png"/><Relationship Id="rId5" Type="http://schemas.openxmlformats.org/officeDocument/2006/relationships/image" Target="../media/image00.png"/><Relationship Id="rId19" Type="http://schemas.openxmlformats.org/officeDocument/2006/relationships/image" Target="../media/image17.png"/><Relationship Id="rId6" Type="http://schemas.openxmlformats.org/officeDocument/2006/relationships/image" Target="../media/image12.png"/><Relationship Id="rId18" Type="http://schemas.openxmlformats.org/officeDocument/2006/relationships/image" Target="../media/image23.png"/><Relationship Id="rId7" Type="http://schemas.openxmlformats.org/officeDocument/2006/relationships/image" Target="../media/image05.png"/><Relationship Id="rId8" Type="http://schemas.openxmlformats.org/officeDocument/2006/relationships/image" Target="../media/image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CF1F3E"/>
        </a:solidFill>
      </p:bgPr>
    </p:bg>
    <p:spTree>
      <p:nvGrpSpPr>
        <p:cNvPr id="58" name="Shape 58"/>
        <p:cNvGrpSpPr/>
        <p:nvPr/>
      </p:nvGrpSpPr>
      <p:grpSpPr>
        <a:xfrm>
          <a:off x="0" y="0"/>
          <a:ext cx="0" cy="0"/>
          <a:chOff x="0" y="0"/>
          <a:chExt cx="0" cy="0"/>
        </a:xfrm>
      </p:grpSpPr>
      <p:pic>
        <p:nvPicPr>
          <p:cNvPr id="59" name="Shape 59"/>
          <p:cNvPicPr preferRelativeResize="0"/>
          <p:nvPr/>
        </p:nvPicPr>
        <p:blipFill rotWithShape="1">
          <a:blip r:embed="rId3">
            <a:alphaModFix/>
          </a:blip>
          <a:srcRect b="0" l="0" r="0" t="0"/>
          <a:stretch/>
        </p:blipFill>
        <p:spPr>
          <a:xfrm>
            <a:off x="0" y="0"/>
            <a:ext cx="24384000" cy="1371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8" name="Shape 358"/>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359" name="Shape 359"/>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360" name="Shape 360"/>
          <p:cNvSpPr/>
          <p:nvPr/>
        </p:nvSpPr>
        <p:spPr>
          <a:xfrm>
            <a:off x="1325171" y="3614064"/>
            <a:ext cx="18857671" cy="15652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OpenStack Foundation Sponsors</a:t>
            </a:r>
          </a:p>
        </p:txBody>
      </p:sp>
      <p:sp>
        <p:nvSpPr>
          <p:cNvPr id="361" name="Shape 361"/>
          <p:cNvSpPr/>
          <p:nvPr/>
        </p:nvSpPr>
        <p:spPr>
          <a:xfrm>
            <a:off x="1836464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362" name="Shape 362"/>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363" name="Shape 363"/>
          <p:cNvSpPr/>
          <p:nvPr/>
        </p:nvSpPr>
        <p:spPr>
          <a:xfrm>
            <a:off x="983002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364" name="Shape 364"/>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365" name="Shape 365"/>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366" name="Shape 366"/>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367" name="Shape 367"/>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THE COMMUNITY</a:t>
            </a:r>
          </a:p>
        </p:txBody>
      </p:sp>
      <p:sp>
        <p:nvSpPr>
          <p:cNvPr id="368" name="Shape 368"/>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369" name="Shape 369"/>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
        <p:nvSpPr>
          <p:cNvPr id="370" name="Shape 370"/>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371" name="Shape 371"/>
          <p:cNvSpPr/>
          <p:nvPr/>
        </p:nvSpPr>
        <p:spPr>
          <a:xfrm>
            <a:off x="1372480" y="5582564"/>
            <a:ext cx="3693072" cy="5746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PLATINUM MEMBERS</a:t>
            </a:r>
          </a:p>
        </p:txBody>
      </p:sp>
      <p:sp>
        <p:nvSpPr>
          <p:cNvPr id="372" name="Shape 372"/>
          <p:cNvSpPr/>
          <p:nvPr/>
        </p:nvSpPr>
        <p:spPr>
          <a:xfrm>
            <a:off x="1395209" y="9020031"/>
            <a:ext cx="2956372" cy="5746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GOLD MEMBERS</a:t>
            </a:r>
          </a:p>
        </p:txBody>
      </p:sp>
      <p:cxnSp>
        <p:nvCxnSpPr>
          <p:cNvPr id="373" name="Shape 373"/>
          <p:cNvCxnSpPr/>
          <p:nvPr/>
        </p:nvCxnSpPr>
        <p:spPr>
          <a:xfrm>
            <a:off x="1455333" y="6174701"/>
            <a:ext cx="21473330" cy="0"/>
          </a:xfrm>
          <a:prstGeom prst="straightConnector1">
            <a:avLst/>
          </a:prstGeom>
          <a:noFill/>
          <a:ln cap="flat" cmpd="sng" w="12700">
            <a:solidFill>
              <a:srgbClr val="DCDEE0"/>
            </a:solidFill>
            <a:prstDash val="solid"/>
            <a:miter/>
            <a:headEnd len="med" w="med" type="none"/>
            <a:tailEnd len="med" w="med" type="none"/>
          </a:ln>
        </p:spPr>
      </p:cxnSp>
      <p:cxnSp>
        <p:nvCxnSpPr>
          <p:cNvPr id="374" name="Shape 374"/>
          <p:cNvCxnSpPr/>
          <p:nvPr/>
        </p:nvCxnSpPr>
        <p:spPr>
          <a:xfrm>
            <a:off x="1447659" y="9612168"/>
            <a:ext cx="21488681" cy="0"/>
          </a:xfrm>
          <a:prstGeom prst="straightConnector1">
            <a:avLst/>
          </a:prstGeom>
          <a:noFill/>
          <a:ln cap="flat" cmpd="sng" w="12700">
            <a:solidFill>
              <a:srgbClr val="DCDEE0"/>
            </a:solidFill>
            <a:prstDash val="solid"/>
            <a:miter/>
            <a:headEnd len="med" w="med" type="none"/>
            <a:tailEnd len="med" w="med" type="none"/>
          </a:ln>
        </p:spPr>
      </p:cxnSp>
      <p:pic>
        <p:nvPicPr>
          <p:cNvPr id="375" name="Shape 375"/>
          <p:cNvPicPr preferRelativeResize="0"/>
          <p:nvPr/>
        </p:nvPicPr>
        <p:blipFill rotWithShape="1">
          <a:blip r:embed="rId4">
            <a:alphaModFix/>
          </a:blip>
          <a:srcRect b="0" l="0" r="0" t="0"/>
          <a:stretch/>
        </p:blipFill>
        <p:spPr>
          <a:xfrm>
            <a:off x="1440258" y="6701121"/>
            <a:ext cx="1752600" cy="1016001"/>
          </a:xfrm>
          <a:prstGeom prst="rect">
            <a:avLst/>
          </a:prstGeom>
          <a:noFill/>
          <a:ln>
            <a:noFill/>
          </a:ln>
        </p:spPr>
      </p:pic>
      <p:pic>
        <p:nvPicPr>
          <p:cNvPr id="376" name="Shape 376"/>
          <p:cNvPicPr preferRelativeResize="0"/>
          <p:nvPr/>
        </p:nvPicPr>
        <p:blipFill rotWithShape="1">
          <a:blip r:embed="rId5">
            <a:alphaModFix/>
          </a:blip>
          <a:srcRect b="0" l="0" r="0" t="0"/>
          <a:stretch/>
        </p:blipFill>
        <p:spPr>
          <a:xfrm>
            <a:off x="4248139" y="6758271"/>
            <a:ext cx="1752600" cy="901701"/>
          </a:xfrm>
          <a:prstGeom prst="rect">
            <a:avLst/>
          </a:prstGeom>
          <a:noFill/>
          <a:ln>
            <a:noFill/>
          </a:ln>
        </p:spPr>
      </p:pic>
      <p:pic>
        <p:nvPicPr>
          <p:cNvPr id="377" name="Shape 377"/>
          <p:cNvPicPr preferRelativeResize="0"/>
          <p:nvPr/>
        </p:nvPicPr>
        <p:blipFill rotWithShape="1">
          <a:blip r:embed="rId6">
            <a:alphaModFix/>
          </a:blip>
          <a:srcRect b="0" l="0" r="0" t="0"/>
          <a:stretch/>
        </p:blipFill>
        <p:spPr>
          <a:xfrm>
            <a:off x="9863902" y="6897971"/>
            <a:ext cx="1752600" cy="622301"/>
          </a:xfrm>
          <a:prstGeom prst="rect">
            <a:avLst/>
          </a:prstGeom>
          <a:noFill/>
          <a:ln>
            <a:noFill/>
          </a:ln>
        </p:spPr>
      </p:pic>
      <p:pic>
        <p:nvPicPr>
          <p:cNvPr id="378" name="Shape 378"/>
          <p:cNvPicPr preferRelativeResize="0"/>
          <p:nvPr/>
        </p:nvPicPr>
        <p:blipFill rotWithShape="1">
          <a:blip r:embed="rId7">
            <a:alphaModFix/>
          </a:blip>
          <a:srcRect b="0" l="0" r="0" t="0"/>
          <a:stretch/>
        </p:blipFill>
        <p:spPr>
          <a:xfrm>
            <a:off x="12671782" y="6821771"/>
            <a:ext cx="1752600" cy="774700"/>
          </a:xfrm>
          <a:prstGeom prst="rect">
            <a:avLst/>
          </a:prstGeom>
          <a:noFill/>
          <a:ln>
            <a:noFill/>
          </a:ln>
        </p:spPr>
      </p:pic>
      <p:pic>
        <p:nvPicPr>
          <p:cNvPr id="379" name="Shape 379"/>
          <p:cNvPicPr preferRelativeResize="0"/>
          <p:nvPr/>
        </p:nvPicPr>
        <p:blipFill rotWithShape="1">
          <a:blip r:embed="rId8">
            <a:alphaModFix/>
          </a:blip>
          <a:srcRect b="0" l="0" r="0" t="0"/>
          <a:stretch/>
        </p:blipFill>
        <p:spPr>
          <a:xfrm>
            <a:off x="15479665" y="6758271"/>
            <a:ext cx="1752600" cy="901701"/>
          </a:xfrm>
          <a:prstGeom prst="rect">
            <a:avLst/>
          </a:prstGeom>
          <a:noFill/>
          <a:ln>
            <a:noFill/>
          </a:ln>
        </p:spPr>
      </p:pic>
      <p:pic>
        <p:nvPicPr>
          <p:cNvPr id="380" name="Shape 380"/>
          <p:cNvPicPr preferRelativeResize="0"/>
          <p:nvPr/>
        </p:nvPicPr>
        <p:blipFill rotWithShape="1">
          <a:blip r:embed="rId9">
            <a:alphaModFix/>
          </a:blip>
          <a:srcRect b="0" l="0" r="0" t="0"/>
          <a:stretch/>
        </p:blipFill>
        <p:spPr>
          <a:xfrm>
            <a:off x="18287545" y="6929721"/>
            <a:ext cx="1752600" cy="558801"/>
          </a:xfrm>
          <a:prstGeom prst="rect">
            <a:avLst/>
          </a:prstGeom>
          <a:noFill/>
          <a:ln>
            <a:noFill/>
          </a:ln>
        </p:spPr>
      </p:pic>
      <p:pic>
        <p:nvPicPr>
          <p:cNvPr id="381" name="Shape 381"/>
          <p:cNvPicPr preferRelativeResize="0"/>
          <p:nvPr/>
        </p:nvPicPr>
        <p:blipFill rotWithShape="1">
          <a:blip r:embed="rId10">
            <a:alphaModFix/>
          </a:blip>
          <a:srcRect b="0" l="0" r="0" t="0"/>
          <a:stretch/>
        </p:blipFill>
        <p:spPr>
          <a:xfrm>
            <a:off x="21095426" y="6802721"/>
            <a:ext cx="1752600" cy="812800"/>
          </a:xfrm>
          <a:prstGeom prst="rect">
            <a:avLst/>
          </a:prstGeom>
          <a:noFill/>
          <a:ln>
            <a:noFill/>
          </a:ln>
        </p:spPr>
      </p:pic>
      <p:pic>
        <p:nvPicPr>
          <p:cNvPr id="382" name="Shape 382"/>
          <p:cNvPicPr preferRelativeResize="0"/>
          <p:nvPr/>
        </p:nvPicPr>
        <p:blipFill rotWithShape="1">
          <a:blip r:embed="rId11">
            <a:alphaModFix/>
          </a:blip>
          <a:srcRect b="0" l="0" r="0" t="0"/>
          <a:stretch/>
        </p:blipFill>
        <p:spPr>
          <a:xfrm>
            <a:off x="3419305" y="10097150"/>
            <a:ext cx="1752600" cy="939900"/>
          </a:xfrm>
          <a:prstGeom prst="rect">
            <a:avLst/>
          </a:prstGeom>
          <a:noFill/>
          <a:ln>
            <a:noFill/>
          </a:ln>
        </p:spPr>
      </p:pic>
      <p:pic>
        <p:nvPicPr>
          <p:cNvPr id="383" name="Shape 383"/>
          <p:cNvPicPr preferRelativeResize="0"/>
          <p:nvPr/>
        </p:nvPicPr>
        <p:blipFill rotWithShape="1">
          <a:blip r:embed="rId12">
            <a:alphaModFix/>
          </a:blip>
          <a:srcRect b="0" l="0" r="0" t="0"/>
          <a:stretch/>
        </p:blipFill>
        <p:spPr>
          <a:xfrm>
            <a:off x="5945382" y="10090850"/>
            <a:ext cx="1752599" cy="952500"/>
          </a:xfrm>
          <a:prstGeom prst="rect">
            <a:avLst/>
          </a:prstGeom>
          <a:noFill/>
          <a:ln>
            <a:noFill/>
          </a:ln>
        </p:spPr>
      </p:pic>
      <p:pic>
        <p:nvPicPr>
          <p:cNvPr id="384" name="Shape 384"/>
          <p:cNvPicPr preferRelativeResize="0"/>
          <p:nvPr/>
        </p:nvPicPr>
        <p:blipFill rotWithShape="1">
          <a:blip r:embed="rId13">
            <a:alphaModFix/>
          </a:blip>
          <a:srcRect b="0" l="0" r="0" t="0"/>
          <a:stretch/>
        </p:blipFill>
        <p:spPr>
          <a:xfrm>
            <a:off x="12612558" y="10027437"/>
            <a:ext cx="1752599" cy="1269900"/>
          </a:xfrm>
          <a:prstGeom prst="rect">
            <a:avLst/>
          </a:prstGeom>
          <a:noFill/>
          <a:ln>
            <a:noFill/>
          </a:ln>
        </p:spPr>
      </p:pic>
      <p:pic>
        <p:nvPicPr>
          <p:cNvPr id="385" name="Shape 385"/>
          <p:cNvPicPr preferRelativeResize="0"/>
          <p:nvPr/>
        </p:nvPicPr>
        <p:blipFill rotWithShape="1">
          <a:blip r:embed="rId14">
            <a:alphaModFix/>
          </a:blip>
          <a:srcRect b="0" l="0" r="0" t="0"/>
          <a:stretch/>
        </p:blipFill>
        <p:spPr>
          <a:xfrm>
            <a:off x="17824521" y="10192425"/>
            <a:ext cx="1752600" cy="939900"/>
          </a:xfrm>
          <a:prstGeom prst="rect">
            <a:avLst/>
          </a:prstGeom>
          <a:noFill/>
          <a:ln>
            <a:noFill/>
          </a:ln>
        </p:spPr>
      </p:pic>
      <p:pic>
        <p:nvPicPr>
          <p:cNvPr id="386" name="Shape 386"/>
          <p:cNvPicPr preferRelativeResize="0"/>
          <p:nvPr/>
        </p:nvPicPr>
        <p:blipFill rotWithShape="1">
          <a:blip r:embed="rId15">
            <a:alphaModFix/>
          </a:blip>
          <a:srcRect b="0" l="0" r="0" t="0"/>
          <a:stretch/>
        </p:blipFill>
        <p:spPr>
          <a:xfrm>
            <a:off x="21817623" y="10205037"/>
            <a:ext cx="1752600" cy="723900"/>
          </a:xfrm>
          <a:prstGeom prst="rect">
            <a:avLst/>
          </a:prstGeom>
          <a:noFill/>
          <a:ln>
            <a:noFill/>
          </a:ln>
        </p:spPr>
      </p:pic>
      <p:pic>
        <p:nvPicPr>
          <p:cNvPr id="387" name="Shape 387"/>
          <p:cNvPicPr preferRelativeResize="0"/>
          <p:nvPr/>
        </p:nvPicPr>
        <p:blipFill rotWithShape="1">
          <a:blip r:embed="rId16">
            <a:alphaModFix/>
          </a:blip>
          <a:srcRect b="0" l="0" r="0" t="0"/>
          <a:stretch/>
        </p:blipFill>
        <p:spPr>
          <a:xfrm>
            <a:off x="441576" y="11807850"/>
            <a:ext cx="1752600" cy="939900"/>
          </a:xfrm>
          <a:prstGeom prst="rect">
            <a:avLst/>
          </a:prstGeom>
          <a:noFill/>
          <a:ln>
            <a:noFill/>
          </a:ln>
        </p:spPr>
      </p:pic>
      <p:pic>
        <p:nvPicPr>
          <p:cNvPr id="388" name="Shape 388"/>
          <p:cNvPicPr preferRelativeResize="0"/>
          <p:nvPr/>
        </p:nvPicPr>
        <p:blipFill rotWithShape="1">
          <a:blip r:embed="rId17">
            <a:alphaModFix/>
          </a:blip>
          <a:srcRect b="0" l="0" r="0" t="0"/>
          <a:stretch/>
        </p:blipFill>
        <p:spPr>
          <a:xfrm>
            <a:off x="2458240" y="11839650"/>
            <a:ext cx="1752600" cy="876300"/>
          </a:xfrm>
          <a:prstGeom prst="rect">
            <a:avLst/>
          </a:prstGeom>
          <a:noFill/>
          <a:ln>
            <a:noFill/>
          </a:ln>
        </p:spPr>
      </p:pic>
      <p:pic>
        <p:nvPicPr>
          <p:cNvPr id="389" name="Shape 389"/>
          <p:cNvPicPr preferRelativeResize="0"/>
          <p:nvPr/>
        </p:nvPicPr>
        <p:blipFill rotWithShape="1">
          <a:blip r:embed="rId18">
            <a:alphaModFix/>
          </a:blip>
          <a:srcRect b="0" l="0" r="0" t="0"/>
          <a:stretch/>
        </p:blipFill>
        <p:spPr>
          <a:xfrm>
            <a:off x="4825903" y="12099475"/>
            <a:ext cx="1752600" cy="507900"/>
          </a:xfrm>
          <a:prstGeom prst="rect">
            <a:avLst/>
          </a:prstGeom>
          <a:noFill/>
          <a:ln>
            <a:noFill/>
          </a:ln>
        </p:spPr>
      </p:pic>
      <p:pic>
        <p:nvPicPr>
          <p:cNvPr id="390" name="Shape 390"/>
          <p:cNvPicPr preferRelativeResize="0"/>
          <p:nvPr/>
        </p:nvPicPr>
        <p:blipFill rotWithShape="1">
          <a:blip r:embed="rId19">
            <a:alphaModFix/>
          </a:blip>
          <a:srcRect b="0" l="0" r="0" t="0"/>
          <a:stretch/>
        </p:blipFill>
        <p:spPr>
          <a:xfrm>
            <a:off x="7043915" y="6745571"/>
            <a:ext cx="1752600" cy="927000"/>
          </a:xfrm>
          <a:prstGeom prst="rect">
            <a:avLst/>
          </a:prstGeom>
          <a:noFill/>
          <a:ln>
            <a:noFill/>
          </a:ln>
        </p:spPr>
      </p:pic>
      <p:pic>
        <p:nvPicPr>
          <p:cNvPr id="391" name="Shape 391"/>
          <p:cNvPicPr preferRelativeResize="0"/>
          <p:nvPr/>
        </p:nvPicPr>
        <p:blipFill rotWithShape="1">
          <a:blip r:embed="rId20">
            <a:alphaModFix/>
          </a:blip>
          <a:srcRect b="0" l="0" r="0" t="0"/>
          <a:stretch/>
        </p:blipFill>
        <p:spPr>
          <a:xfrm>
            <a:off x="9677576" y="11824196"/>
            <a:ext cx="1752600" cy="1143000"/>
          </a:xfrm>
          <a:prstGeom prst="rect">
            <a:avLst/>
          </a:prstGeom>
          <a:noFill/>
          <a:ln>
            <a:noFill/>
          </a:ln>
        </p:spPr>
      </p:pic>
      <p:pic>
        <p:nvPicPr>
          <p:cNvPr id="392" name="Shape 392"/>
          <p:cNvPicPr preferRelativeResize="0"/>
          <p:nvPr/>
        </p:nvPicPr>
        <p:blipFill rotWithShape="1">
          <a:blip r:embed="rId21">
            <a:alphaModFix/>
          </a:blip>
          <a:srcRect b="0" l="0" r="0" t="0"/>
          <a:stretch/>
        </p:blipFill>
        <p:spPr>
          <a:xfrm>
            <a:off x="14215334" y="11712608"/>
            <a:ext cx="1752600" cy="888900"/>
          </a:xfrm>
          <a:prstGeom prst="rect">
            <a:avLst/>
          </a:prstGeom>
          <a:noFill/>
          <a:ln>
            <a:noFill/>
          </a:ln>
        </p:spPr>
      </p:pic>
      <p:pic>
        <p:nvPicPr>
          <p:cNvPr id="393" name="Shape 393"/>
          <p:cNvPicPr preferRelativeResize="0"/>
          <p:nvPr/>
        </p:nvPicPr>
        <p:blipFill rotWithShape="1">
          <a:blip r:embed="rId22">
            <a:alphaModFix/>
          </a:blip>
          <a:srcRect b="0" l="0" r="0" t="0"/>
          <a:stretch/>
        </p:blipFill>
        <p:spPr>
          <a:xfrm>
            <a:off x="16483770" y="11712596"/>
            <a:ext cx="1752600" cy="1130400"/>
          </a:xfrm>
          <a:prstGeom prst="rect">
            <a:avLst/>
          </a:prstGeom>
          <a:noFill/>
          <a:ln>
            <a:noFill/>
          </a:ln>
        </p:spPr>
      </p:pic>
      <p:pic>
        <p:nvPicPr>
          <p:cNvPr id="394" name="Shape 394"/>
          <p:cNvPicPr preferRelativeResize="0"/>
          <p:nvPr/>
        </p:nvPicPr>
        <p:blipFill rotWithShape="1">
          <a:blip r:embed="rId23">
            <a:alphaModFix/>
          </a:blip>
          <a:srcRect b="0" l="0" r="0" t="0"/>
          <a:stretch/>
        </p:blipFill>
        <p:spPr>
          <a:xfrm>
            <a:off x="20414104" y="11805146"/>
            <a:ext cx="1752600" cy="1181100"/>
          </a:xfrm>
          <a:prstGeom prst="rect">
            <a:avLst/>
          </a:prstGeom>
          <a:noFill/>
          <a:ln>
            <a:noFill/>
          </a:ln>
        </p:spPr>
      </p:pic>
      <p:pic>
        <p:nvPicPr>
          <p:cNvPr id="395" name="Shape 395"/>
          <p:cNvPicPr preferRelativeResize="0"/>
          <p:nvPr/>
        </p:nvPicPr>
        <p:blipFill>
          <a:blip r:embed="rId24">
            <a:alphaModFix/>
          </a:blip>
          <a:stretch>
            <a:fillRect/>
          </a:stretch>
        </p:blipFill>
        <p:spPr>
          <a:xfrm>
            <a:off x="698912" y="10235554"/>
            <a:ext cx="1946925" cy="663083"/>
          </a:xfrm>
          <a:prstGeom prst="rect">
            <a:avLst/>
          </a:prstGeom>
          <a:noFill/>
          <a:ln>
            <a:noFill/>
          </a:ln>
        </p:spPr>
      </p:pic>
      <p:pic>
        <p:nvPicPr>
          <p:cNvPr id="396" name="Shape 396"/>
          <p:cNvPicPr preferRelativeResize="0"/>
          <p:nvPr/>
        </p:nvPicPr>
        <p:blipFill rotWithShape="1">
          <a:blip r:embed="rId25">
            <a:alphaModFix/>
          </a:blip>
          <a:srcRect b="19316" l="0" r="0" t="20169"/>
          <a:stretch/>
        </p:blipFill>
        <p:spPr>
          <a:xfrm>
            <a:off x="7983750" y="10001912"/>
            <a:ext cx="2496116" cy="1130400"/>
          </a:xfrm>
          <a:prstGeom prst="rect">
            <a:avLst/>
          </a:prstGeom>
          <a:noFill/>
          <a:ln>
            <a:noFill/>
          </a:ln>
        </p:spPr>
      </p:pic>
      <p:pic>
        <p:nvPicPr>
          <p:cNvPr id="397" name="Shape 397"/>
          <p:cNvPicPr preferRelativeResize="0"/>
          <p:nvPr/>
        </p:nvPicPr>
        <p:blipFill>
          <a:blip r:embed="rId26">
            <a:alphaModFix/>
          </a:blip>
          <a:stretch>
            <a:fillRect/>
          </a:stretch>
        </p:blipFill>
        <p:spPr>
          <a:xfrm>
            <a:off x="22463550" y="11824200"/>
            <a:ext cx="1314450" cy="781050"/>
          </a:xfrm>
          <a:prstGeom prst="rect">
            <a:avLst/>
          </a:prstGeom>
          <a:noFill/>
          <a:ln>
            <a:noFill/>
          </a:ln>
        </p:spPr>
      </p:pic>
      <p:pic>
        <p:nvPicPr>
          <p:cNvPr id="398" name="Shape 398"/>
          <p:cNvPicPr preferRelativeResize="0"/>
          <p:nvPr/>
        </p:nvPicPr>
        <p:blipFill>
          <a:blip r:embed="rId27">
            <a:alphaModFix/>
          </a:blip>
          <a:stretch>
            <a:fillRect/>
          </a:stretch>
        </p:blipFill>
        <p:spPr>
          <a:xfrm>
            <a:off x="18559076" y="12099474"/>
            <a:ext cx="1752600" cy="533398"/>
          </a:xfrm>
          <a:prstGeom prst="rect">
            <a:avLst/>
          </a:prstGeom>
          <a:noFill/>
          <a:ln>
            <a:noFill/>
          </a:ln>
        </p:spPr>
      </p:pic>
      <p:pic>
        <p:nvPicPr>
          <p:cNvPr id="399" name="Shape 399"/>
          <p:cNvPicPr preferRelativeResize="0"/>
          <p:nvPr/>
        </p:nvPicPr>
        <p:blipFill>
          <a:blip r:embed="rId28">
            <a:alphaModFix/>
          </a:blip>
          <a:stretch>
            <a:fillRect/>
          </a:stretch>
        </p:blipFill>
        <p:spPr>
          <a:xfrm>
            <a:off x="12161589" y="11871400"/>
            <a:ext cx="1515762" cy="812800"/>
          </a:xfrm>
          <a:prstGeom prst="rect">
            <a:avLst/>
          </a:prstGeom>
          <a:noFill/>
          <a:ln>
            <a:noFill/>
          </a:ln>
        </p:spPr>
      </p:pic>
      <p:pic>
        <p:nvPicPr>
          <p:cNvPr id="400" name="Shape 400"/>
          <p:cNvPicPr preferRelativeResize="0"/>
          <p:nvPr/>
        </p:nvPicPr>
        <p:blipFill>
          <a:blip r:embed="rId29">
            <a:alphaModFix/>
          </a:blip>
          <a:stretch>
            <a:fillRect/>
          </a:stretch>
        </p:blipFill>
        <p:spPr>
          <a:xfrm>
            <a:off x="7193549" y="11843246"/>
            <a:ext cx="1752600" cy="1104903"/>
          </a:xfrm>
          <a:prstGeom prst="rect">
            <a:avLst/>
          </a:prstGeom>
          <a:noFill/>
          <a:ln>
            <a:noFill/>
          </a:ln>
        </p:spPr>
      </p:pic>
      <p:pic>
        <p:nvPicPr>
          <p:cNvPr id="401" name="Shape 401"/>
          <p:cNvPicPr preferRelativeResize="0"/>
          <p:nvPr/>
        </p:nvPicPr>
        <p:blipFill>
          <a:blip r:embed="rId30">
            <a:alphaModFix/>
          </a:blip>
          <a:stretch>
            <a:fillRect/>
          </a:stretch>
        </p:blipFill>
        <p:spPr>
          <a:xfrm>
            <a:off x="20040150" y="10214562"/>
            <a:ext cx="1314450" cy="704850"/>
          </a:xfrm>
          <a:prstGeom prst="rect">
            <a:avLst/>
          </a:prstGeom>
          <a:noFill/>
          <a:ln>
            <a:noFill/>
          </a:ln>
        </p:spPr>
      </p:pic>
      <p:pic>
        <p:nvPicPr>
          <p:cNvPr id="402" name="Shape 402"/>
          <p:cNvPicPr preferRelativeResize="0"/>
          <p:nvPr/>
        </p:nvPicPr>
        <p:blipFill>
          <a:blip r:embed="rId31">
            <a:alphaModFix/>
          </a:blip>
          <a:stretch>
            <a:fillRect/>
          </a:stretch>
        </p:blipFill>
        <p:spPr>
          <a:xfrm>
            <a:off x="14665712" y="10408449"/>
            <a:ext cx="2695778" cy="507899"/>
          </a:xfrm>
          <a:prstGeom prst="rect">
            <a:avLst/>
          </a:prstGeom>
          <a:noFill/>
          <a:ln>
            <a:noFill/>
          </a:ln>
        </p:spPr>
      </p:pic>
      <p:pic>
        <p:nvPicPr>
          <p:cNvPr id="403" name="Shape 403"/>
          <p:cNvPicPr preferRelativeResize="0"/>
          <p:nvPr/>
        </p:nvPicPr>
        <p:blipFill>
          <a:blip r:embed="rId32">
            <a:alphaModFix/>
          </a:blip>
          <a:stretch>
            <a:fillRect/>
          </a:stretch>
        </p:blipFill>
        <p:spPr>
          <a:xfrm>
            <a:off x="10997512" y="10371837"/>
            <a:ext cx="1314450" cy="390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 name="Shape 407"/>
        <p:cNvGrpSpPr/>
        <p:nvPr/>
      </p:nvGrpSpPr>
      <p:grpSpPr>
        <a:xfrm>
          <a:off x="0" y="0"/>
          <a:ext cx="0" cy="0"/>
          <a:chOff x="0" y="0"/>
          <a:chExt cx="0" cy="0"/>
        </a:xfrm>
      </p:grpSpPr>
      <p:sp>
        <p:nvSpPr>
          <p:cNvPr id="408" name="Shape 408"/>
          <p:cNvSpPr/>
          <p:nvPr/>
        </p:nvSpPr>
        <p:spPr>
          <a:xfrm>
            <a:off x="9023735" y="6322705"/>
            <a:ext cx="6336527" cy="4061570"/>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9" name="Shape 409"/>
          <p:cNvSpPr/>
          <p:nvPr/>
        </p:nvSpPr>
        <p:spPr>
          <a:xfrm>
            <a:off x="16541875" y="6322705"/>
            <a:ext cx="6336529" cy="4061570"/>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0" name="Shape 410"/>
          <p:cNvSpPr/>
          <p:nvPr/>
        </p:nvSpPr>
        <p:spPr>
          <a:xfrm>
            <a:off x="1505595" y="6322705"/>
            <a:ext cx="6336529" cy="4061570"/>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1" name="Shape 411"/>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2" name="Shape 412"/>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413" name="Shape 413"/>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414" name="Shape 414"/>
          <p:cNvSpPr/>
          <p:nvPr/>
        </p:nvSpPr>
        <p:spPr>
          <a:xfrm>
            <a:off x="1325176" y="3614075"/>
            <a:ext cx="21629100" cy="1565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The OpenStack Community</a:t>
            </a:r>
          </a:p>
        </p:txBody>
      </p:sp>
      <p:sp>
        <p:nvSpPr>
          <p:cNvPr id="415" name="Shape 415"/>
          <p:cNvSpPr/>
          <p:nvPr/>
        </p:nvSpPr>
        <p:spPr>
          <a:xfrm>
            <a:off x="1836464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416" name="Shape 416"/>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417" name="Shape 417"/>
          <p:cNvSpPr/>
          <p:nvPr/>
        </p:nvSpPr>
        <p:spPr>
          <a:xfrm>
            <a:off x="983002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418" name="Shape 418"/>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419" name="Shape 419"/>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420" name="Shape 420"/>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421" name="Shape 421"/>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THE COMMUNITY</a:t>
            </a:r>
          </a:p>
        </p:txBody>
      </p:sp>
      <p:sp>
        <p:nvSpPr>
          <p:cNvPr id="422" name="Shape 422"/>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423" name="Shape 423"/>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
        <p:nvSpPr>
          <p:cNvPr id="424" name="Shape 424"/>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425" name="Shape 425"/>
          <p:cNvSpPr/>
          <p:nvPr/>
        </p:nvSpPr>
        <p:spPr>
          <a:xfrm>
            <a:off x="3560905" y="9209818"/>
            <a:ext cx="1889331" cy="549275"/>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MEMBERS</a:t>
            </a:r>
          </a:p>
        </p:txBody>
      </p:sp>
      <p:sp>
        <p:nvSpPr>
          <p:cNvPr id="426" name="Shape 426"/>
          <p:cNvSpPr/>
          <p:nvPr/>
        </p:nvSpPr>
        <p:spPr>
          <a:xfrm>
            <a:off x="18225675" y="9187522"/>
            <a:ext cx="2968928" cy="549275"/>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ORGANIZATIONS</a:t>
            </a:r>
          </a:p>
        </p:txBody>
      </p:sp>
      <p:sp>
        <p:nvSpPr>
          <p:cNvPr id="427" name="Shape 427"/>
          <p:cNvSpPr/>
          <p:nvPr/>
        </p:nvSpPr>
        <p:spPr>
          <a:xfrm>
            <a:off x="2622125" y="7867650"/>
            <a:ext cx="4833300" cy="1565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lang="en-US" sz="9300">
                <a:latin typeface="Helvetica Neue"/>
                <a:ea typeface="Helvetica Neue"/>
                <a:cs typeface="Helvetica Neue"/>
                <a:sym typeface="Helvetica Neue"/>
              </a:rPr>
              <a:t>70</a:t>
            </a:r>
            <a:r>
              <a:rPr b="1" i="0" lang="en-US" sz="9300" u="none" cap="none" strike="noStrike">
                <a:solidFill>
                  <a:srgbClr val="000000"/>
                </a:solidFill>
                <a:latin typeface="Helvetica Neue"/>
                <a:ea typeface="Helvetica Neue"/>
                <a:cs typeface="Helvetica Neue"/>
                <a:sym typeface="Helvetica Neue"/>
              </a:rPr>
              <a:t>,000+</a:t>
            </a:r>
          </a:p>
        </p:txBody>
      </p:sp>
      <p:sp>
        <p:nvSpPr>
          <p:cNvPr id="428" name="Shape 428"/>
          <p:cNvSpPr/>
          <p:nvPr/>
        </p:nvSpPr>
        <p:spPr>
          <a:xfrm>
            <a:off x="11104514" y="9209818"/>
            <a:ext cx="2174968" cy="549275"/>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COUNTRIES</a:t>
            </a:r>
          </a:p>
        </p:txBody>
      </p:sp>
      <p:sp>
        <p:nvSpPr>
          <p:cNvPr id="429" name="Shape 429"/>
          <p:cNvSpPr/>
          <p:nvPr/>
        </p:nvSpPr>
        <p:spPr>
          <a:xfrm>
            <a:off x="11020403" y="7830864"/>
            <a:ext cx="2126099" cy="1565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1</a:t>
            </a:r>
            <a:r>
              <a:rPr b="1" lang="en-US" sz="9300">
                <a:latin typeface="Helvetica Neue"/>
                <a:ea typeface="Helvetica Neue"/>
                <a:cs typeface="Helvetica Neue"/>
                <a:sym typeface="Helvetica Neue"/>
              </a:rPr>
              <a:t>85</a:t>
            </a:r>
          </a:p>
        </p:txBody>
      </p:sp>
      <p:sp>
        <p:nvSpPr>
          <p:cNvPr id="430" name="Shape 430"/>
          <p:cNvSpPr/>
          <p:nvPr/>
        </p:nvSpPr>
        <p:spPr>
          <a:xfrm>
            <a:off x="18413324" y="7845350"/>
            <a:ext cx="2968800" cy="1565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lang="en-US" sz="9300">
                <a:latin typeface="Helvetica Neue"/>
                <a:ea typeface="Helvetica Neue"/>
                <a:cs typeface="Helvetica Neue"/>
                <a:sym typeface="Helvetica Neue"/>
              </a:rPr>
              <a:t>650+</a:t>
            </a:r>
          </a:p>
        </p:txBody>
      </p:sp>
      <p:pic>
        <p:nvPicPr>
          <p:cNvPr id="431" name="Shape 431"/>
          <p:cNvPicPr preferRelativeResize="0"/>
          <p:nvPr/>
        </p:nvPicPr>
        <p:blipFill rotWithShape="1">
          <a:blip r:embed="rId4">
            <a:alphaModFix/>
          </a:blip>
          <a:srcRect b="0" l="0" r="0" t="0"/>
          <a:stretch/>
        </p:blipFill>
        <p:spPr>
          <a:xfrm>
            <a:off x="11656582" y="7053260"/>
            <a:ext cx="913643" cy="767922"/>
          </a:xfrm>
          <a:prstGeom prst="rect">
            <a:avLst/>
          </a:prstGeom>
          <a:noFill/>
          <a:ln>
            <a:noFill/>
          </a:ln>
        </p:spPr>
      </p:pic>
      <p:pic>
        <p:nvPicPr>
          <p:cNvPr id="432" name="Shape 432"/>
          <p:cNvPicPr preferRelativeResize="0"/>
          <p:nvPr/>
        </p:nvPicPr>
        <p:blipFill rotWithShape="1">
          <a:blip r:embed="rId5">
            <a:alphaModFix/>
          </a:blip>
          <a:srcRect b="0" l="0" r="0" t="0"/>
          <a:stretch/>
        </p:blipFill>
        <p:spPr>
          <a:xfrm>
            <a:off x="19244242" y="7038761"/>
            <a:ext cx="931796" cy="825911"/>
          </a:xfrm>
          <a:prstGeom prst="rect">
            <a:avLst/>
          </a:prstGeom>
          <a:noFill/>
          <a:ln>
            <a:noFill/>
          </a:ln>
        </p:spPr>
      </p:pic>
      <p:pic>
        <p:nvPicPr>
          <p:cNvPr id="433" name="Shape 433"/>
          <p:cNvPicPr preferRelativeResize="0"/>
          <p:nvPr/>
        </p:nvPicPr>
        <p:blipFill rotWithShape="1">
          <a:blip r:embed="rId6">
            <a:alphaModFix/>
          </a:blip>
          <a:srcRect b="0" l="0" r="0" t="0"/>
          <a:stretch/>
        </p:blipFill>
        <p:spPr>
          <a:xfrm>
            <a:off x="3978626" y="7016467"/>
            <a:ext cx="1390466" cy="9150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sp>
        <p:nvSpPr>
          <p:cNvPr id="438" name="Shape 438"/>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9" name="Shape 439"/>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440" name="Shape 440"/>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441" name="Shape 441"/>
          <p:cNvSpPr/>
          <p:nvPr/>
        </p:nvSpPr>
        <p:spPr>
          <a:xfrm>
            <a:off x="1325175" y="3347375"/>
            <a:ext cx="18986400" cy="1336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lang="en-US" sz="7800">
                <a:latin typeface="Helvetica Neue"/>
                <a:ea typeface="Helvetica Neue"/>
                <a:cs typeface="Helvetica Neue"/>
                <a:sym typeface="Helvetica Neue"/>
              </a:rPr>
              <a:t>How does the community collaborate?</a:t>
            </a:r>
          </a:p>
        </p:txBody>
      </p:sp>
      <p:sp>
        <p:nvSpPr>
          <p:cNvPr id="442" name="Shape 442"/>
          <p:cNvSpPr/>
          <p:nvPr/>
        </p:nvSpPr>
        <p:spPr>
          <a:xfrm>
            <a:off x="1836464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443" name="Shape 443"/>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444" name="Shape 444"/>
          <p:cNvSpPr/>
          <p:nvPr/>
        </p:nvSpPr>
        <p:spPr>
          <a:xfrm>
            <a:off x="983002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445" name="Shape 445"/>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446" name="Shape 446"/>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447" name="Shape 447"/>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448" name="Shape 448"/>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449" name="Shape 449"/>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THE COMMUNITY</a:t>
            </a:r>
          </a:p>
        </p:txBody>
      </p:sp>
      <p:sp>
        <p:nvSpPr>
          <p:cNvPr id="450" name="Shape 450"/>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451" name="Shape 451"/>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pic>
        <p:nvPicPr>
          <p:cNvPr id="452" name="Shape 452"/>
          <p:cNvPicPr preferRelativeResize="0"/>
          <p:nvPr/>
        </p:nvPicPr>
        <p:blipFill rotWithShape="1">
          <a:blip r:embed="rId4">
            <a:alphaModFix/>
          </a:blip>
          <a:srcRect b="486" l="0" r="0" t="0"/>
          <a:stretch/>
        </p:blipFill>
        <p:spPr>
          <a:xfrm>
            <a:off x="7478907" y="4995982"/>
            <a:ext cx="5762724" cy="3826086"/>
          </a:xfrm>
          <a:prstGeom prst="rect">
            <a:avLst/>
          </a:prstGeom>
          <a:noFill/>
          <a:ln>
            <a:noFill/>
          </a:ln>
        </p:spPr>
      </p:pic>
      <p:pic>
        <p:nvPicPr>
          <p:cNvPr id="453" name="Shape 453"/>
          <p:cNvPicPr preferRelativeResize="0"/>
          <p:nvPr/>
        </p:nvPicPr>
        <p:blipFill rotWithShape="1">
          <a:blip r:embed="rId5">
            <a:alphaModFix/>
          </a:blip>
          <a:srcRect b="0" l="0" r="0" t="0"/>
          <a:stretch/>
        </p:blipFill>
        <p:spPr>
          <a:xfrm>
            <a:off x="1490417" y="4979048"/>
            <a:ext cx="5762723" cy="3844817"/>
          </a:xfrm>
          <a:prstGeom prst="rect">
            <a:avLst/>
          </a:prstGeom>
          <a:noFill/>
          <a:ln>
            <a:noFill/>
          </a:ln>
        </p:spPr>
      </p:pic>
      <p:pic>
        <p:nvPicPr>
          <p:cNvPr id="454" name="Shape 454"/>
          <p:cNvPicPr preferRelativeResize="0"/>
          <p:nvPr/>
        </p:nvPicPr>
        <p:blipFill rotWithShape="1">
          <a:blip r:embed="rId6">
            <a:alphaModFix/>
          </a:blip>
          <a:srcRect b="0" l="0" r="0" t="0"/>
          <a:stretch/>
        </p:blipFill>
        <p:spPr>
          <a:xfrm>
            <a:off x="13467496" y="4979103"/>
            <a:ext cx="5762480" cy="3844817"/>
          </a:xfrm>
          <a:prstGeom prst="rect">
            <a:avLst/>
          </a:prstGeom>
          <a:noFill/>
          <a:ln>
            <a:noFill/>
          </a:ln>
        </p:spPr>
      </p:pic>
      <p:pic>
        <p:nvPicPr>
          <p:cNvPr id="455" name="Shape 455"/>
          <p:cNvPicPr preferRelativeResize="0"/>
          <p:nvPr/>
        </p:nvPicPr>
        <p:blipFill rotWithShape="1">
          <a:blip r:embed="rId7">
            <a:alphaModFix/>
          </a:blip>
          <a:srcRect b="0" l="0" r="0" t="0"/>
          <a:stretch/>
        </p:blipFill>
        <p:spPr>
          <a:xfrm>
            <a:off x="1487040" y="8985292"/>
            <a:ext cx="5769479" cy="3844817"/>
          </a:xfrm>
          <a:prstGeom prst="rect">
            <a:avLst/>
          </a:prstGeom>
          <a:noFill/>
          <a:ln>
            <a:noFill/>
          </a:ln>
        </p:spPr>
      </p:pic>
      <p:pic>
        <p:nvPicPr>
          <p:cNvPr id="456" name="Shape 456"/>
          <p:cNvPicPr preferRelativeResize="0"/>
          <p:nvPr/>
        </p:nvPicPr>
        <p:blipFill rotWithShape="1">
          <a:blip r:embed="rId8">
            <a:alphaModFix/>
          </a:blip>
          <a:srcRect b="0" l="0" r="0" t="0"/>
          <a:stretch/>
        </p:blipFill>
        <p:spPr>
          <a:xfrm>
            <a:off x="7499931" y="8999317"/>
            <a:ext cx="5720679" cy="3816766"/>
          </a:xfrm>
          <a:prstGeom prst="rect">
            <a:avLst/>
          </a:prstGeom>
          <a:noFill/>
          <a:ln>
            <a:noFill/>
          </a:ln>
        </p:spPr>
      </p:pic>
      <p:pic>
        <p:nvPicPr>
          <p:cNvPr id="457" name="Shape 457"/>
          <p:cNvPicPr preferRelativeResize="0"/>
          <p:nvPr/>
        </p:nvPicPr>
        <p:blipFill rotWithShape="1">
          <a:blip r:embed="rId9">
            <a:alphaModFix/>
          </a:blip>
          <a:srcRect b="13087" l="0" r="8986" t="6509"/>
          <a:stretch/>
        </p:blipFill>
        <p:spPr>
          <a:xfrm>
            <a:off x="13467496" y="9000121"/>
            <a:ext cx="5793871" cy="3815047"/>
          </a:xfrm>
          <a:prstGeom prst="rect">
            <a:avLst/>
          </a:prstGeom>
          <a:noFill/>
          <a:ln>
            <a:noFill/>
          </a:ln>
        </p:spPr>
      </p:pic>
      <p:sp>
        <p:nvSpPr>
          <p:cNvPr id="458" name="Shape 458"/>
          <p:cNvSpPr/>
          <p:nvPr/>
        </p:nvSpPr>
        <p:spPr>
          <a:xfrm>
            <a:off x="13467496" y="4965700"/>
            <a:ext cx="5793979" cy="3871623"/>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59" name="Shape 459"/>
          <p:cNvSpPr/>
          <p:nvPr/>
        </p:nvSpPr>
        <p:spPr>
          <a:xfrm>
            <a:off x="13467496" y="8031236"/>
            <a:ext cx="5793979" cy="574676"/>
          </a:xfrm>
          <a:prstGeom prst="rect">
            <a:avLst/>
          </a:prstGeom>
          <a:no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baseline="-25000" i="0" lang="en-US" sz="2700" u="none" cap="none" strike="noStrike">
                <a:solidFill>
                  <a:srgbClr val="FFFFFF"/>
                </a:solidFill>
                <a:latin typeface="Helvetica Neue"/>
                <a:ea typeface="Helvetica Neue"/>
                <a:cs typeface="Helvetica Neue"/>
                <a:sym typeface="Helvetica Neue"/>
              </a:rPr>
              <a:t>HACKATHONS</a:t>
            </a:r>
          </a:p>
        </p:txBody>
      </p:sp>
      <p:sp>
        <p:nvSpPr>
          <p:cNvPr id="460" name="Shape 460"/>
          <p:cNvSpPr/>
          <p:nvPr/>
        </p:nvSpPr>
        <p:spPr>
          <a:xfrm>
            <a:off x="13467496" y="8971889"/>
            <a:ext cx="5793979" cy="3871623"/>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61" name="Shape 461"/>
          <p:cNvSpPr/>
          <p:nvPr/>
        </p:nvSpPr>
        <p:spPr>
          <a:xfrm>
            <a:off x="14309787" y="11952975"/>
            <a:ext cx="4077900" cy="574800"/>
          </a:xfrm>
          <a:prstGeom prst="rect">
            <a:avLst/>
          </a:prstGeom>
          <a:no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baseline="-25000" lang="en-US" sz="2700">
                <a:solidFill>
                  <a:srgbClr val="FFFFFF"/>
                </a:solidFill>
                <a:latin typeface="Helvetica Neue"/>
                <a:ea typeface="Helvetica Neue"/>
                <a:cs typeface="Helvetica Neue"/>
                <a:sym typeface="Helvetica Neue"/>
              </a:rPr>
              <a:t>REGIONAL </a:t>
            </a:r>
            <a:r>
              <a:rPr b="1" baseline="-25000" i="0" lang="en-US" sz="2700" u="none" cap="none" strike="noStrike">
                <a:solidFill>
                  <a:srgbClr val="FFFFFF"/>
                </a:solidFill>
                <a:latin typeface="Helvetica Neue"/>
                <a:ea typeface="Helvetica Neue"/>
                <a:cs typeface="Helvetica Neue"/>
                <a:sym typeface="Helvetica Neue"/>
              </a:rPr>
              <a:t>OPENSTACK DAYS &amp; LOCAL MEET</a:t>
            </a:r>
            <a:r>
              <a:rPr b="1" baseline="-25000" lang="en-US" sz="2700">
                <a:solidFill>
                  <a:srgbClr val="FFFFFF"/>
                </a:solidFill>
                <a:latin typeface="Helvetica Neue"/>
                <a:ea typeface="Helvetica Neue"/>
                <a:cs typeface="Helvetica Neue"/>
                <a:sym typeface="Helvetica Neue"/>
              </a:rPr>
              <a:t>UPS</a:t>
            </a:r>
          </a:p>
        </p:txBody>
      </p:sp>
      <p:sp>
        <p:nvSpPr>
          <p:cNvPr id="462" name="Shape 462"/>
          <p:cNvSpPr/>
          <p:nvPr/>
        </p:nvSpPr>
        <p:spPr>
          <a:xfrm>
            <a:off x="7463281" y="8971889"/>
            <a:ext cx="5793979" cy="3871623"/>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63" name="Shape 463"/>
          <p:cNvSpPr/>
          <p:nvPr/>
        </p:nvSpPr>
        <p:spPr>
          <a:xfrm>
            <a:off x="8006063" y="11952975"/>
            <a:ext cx="4724100" cy="574800"/>
          </a:xfrm>
          <a:prstGeom prst="rect">
            <a:avLst/>
          </a:prstGeom>
          <a:no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baseline="-25000" lang="en-US" sz="2700">
                <a:solidFill>
                  <a:srgbClr val="FFFFFF"/>
                </a:solidFill>
                <a:latin typeface="Helvetica Neue"/>
                <a:ea typeface="Helvetica Neue"/>
                <a:cs typeface="Helvetica Neue"/>
                <a:sym typeface="Helvetica Neue"/>
              </a:rPr>
              <a:t>CONTRIBUTING CODE, DEVELOPER PLANNING SESSIONS</a:t>
            </a:r>
          </a:p>
        </p:txBody>
      </p:sp>
      <p:sp>
        <p:nvSpPr>
          <p:cNvPr id="464" name="Shape 464"/>
          <p:cNvSpPr/>
          <p:nvPr/>
        </p:nvSpPr>
        <p:spPr>
          <a:xfrm>
            <a:off x="1474741" y="8971889"/>
            <a:ext cx="5793979" cy="3871623"/>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65" name="Shape 465"/>
          <p:cNvSpPr/>
          <p:nvPr/>
        </p:nvSpPr>
        <p:spPr>
          <a:xfrm>
            <a:off x="1474741" y="12037428"/>
            <a:ext cx="5793979" cy="574676"/>
          </a:xfrm>
          <a:prstGeom prst="rect">
            <a:avLst/>
          </a:prstGeom>
          <a:no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baseline="-25000" lang="en-US" sz="2700">
                <a:solidFill>
                  <a:srgbClr val="FFFFFF"/>
                </a:solidFill>
                <a:latin typeface="Helvetica Neue"/>
                <a:ea typeface="Helvetica Neue"/>
                <a:cs typeface="Helvetica Neue"/>
                <a:sym typeface="Helvetica Neue"/>
              </a:rPr>
              <a:t>TOPICAL </a:t>
            </a:r>
            <a:r>
              <a:rPr b="1" baseline="-25000" i="0" lang="en-US" sz="2700" u="none" cap="none" strike="noStrike">
                <a:solidFill>
                  <a:srgbClr val="FFFFFF"/>
                </a:solidFill>
                <a:latin typeface="Helvetica Neue"/>
                <a:ea typeface="Helvetica Neue"/>
                <a:cs typeface="Helvetica Neue"/>
                <a:sym typeface="Helvetica Neue"/>
              </a:rPr>
              <a:t>MAILING LISTS</a:t>
            </a:r>
          </a:p>
        </p:txBody>
      </p:sp>
      <p:sp>
        <p:nvSpPr>
          <p:cNvPr id="466" name="Shape 466"/>
          <p:cNvSpPr/>
          <p:nvPr/>
        </p:nvSpPr>
        <p:spPr>
          <a:xfrm>
            <a:off x="1474741" y="4922187"/>
            <a:ext cx="5793979" cy="3871623"/>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67" name="Shape 467"/>
          <p:cNvSpPr/>
          <p:nvPr/>
        </p:nvSpPr>
        <p:spPr>
          <a:xfrm>
            <a:off x="1474741" y="7987725"/>
            <a:ext cx="5793979" cy="574676"/>
          </a:xfrm>
          <a:prstGeom prst="rect">
            <a:avLst/>
          </a:prstGeom>
          <a:no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baseline="-25000" lang="en-US" sz="2700">
                <a:solidFill>
                  <a:srgbClr val="FFFFFF"/>
                </a:solidFill>
                <a:latin typeface="Helvetica Neue"/>
                <a:ea typeface="Helvetica Neue"/>
                <a:cs typeface="Helvetica Neue"/>
                <a:sym typeface="Helvetica Neue"/>
              </a:rPr>
              <a:t>GLOBAL </a:t>
            </a:r>
            <a:r>
              <a:rPr b="1" baseline="-25000" i="0" lang="en-US" sz="2700" u="none" cap="none" strike="noStrike">
                <a:solidFill>
                  <a:srgbClr val="FFFFFF"/>
                </a:solidFill>
                <a:latin typeface="Helvetica Neue"/>
                <a:ea typeface="Helvetica Neue"/>
                <a:cs typeface="Helvetica Neue"/>
                <a:sym typeface="Helvetica Neue"/>
              </a:rPr>
              <a:t>OPENSTACK SUMMITS</a:t>
            </a:r>
          </a:p>
        </p:txBody>
      </p:sp>
      <p:sp>
        <p:nvSpPr>
          <p:cNvPr id="468" name="Shape 468"/>
          <p:cNvSpPr/>
          <p:nvPr/>
        </p:nvSpPr>
        <p:spPr>
          <a:xfrm>
            <a:off x="7479007" y="4965700"/>
            <a:ext cx="5793979" cy="3871623"/>
          </a:xfrm>
          <a:prstGeom prst="rect">
            <a:avLst/>
          </a:prstGeom>
          <a:gradFill>
            <a:gsLst>
              <a:gs pos="0">
                <a:srgbClr val="010F2B">
                  <a:alpha val="0"/>
                </a:srgbClr>
              </a:gs>
              <a:gs pos="49799">
                <a:srgbClr val="010F2B">
                  <a:alpha val="0"/>
                </a:srgbClr>
              </a:gs>
              <a:gs pos="75511">
                <a:srgbClr val="000715">
                  <a:alpha val="49803"/>
                </a:srgbClr>
              </a:gs>
              <a:gs pos="100000">
                <a:srgbClr val="000000"/>
              </a:gs>
            </a:gsLst>
            <a:lin ang="5400000" scaled="0"/>
          </a:gra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69" name="Shape 469"/>
          <p:cNvSpPr/>
          <p:nvPr/>
        </p:nvSpPr>
        <p:spPr>
          <a:xfrm>
            <a:off x="7479007" y="8031236"/>
            <a:ext cx="5793979" cy="574676"/>
          </a:xfrm>
          <a:prstGeom prst="rect">
            <a:avLst/>
          </a:prstGeom>
          <a:no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baseline="-25000" lang="en-US" sz="2700">
                <a:solidFill>
                  <a:srgbClr val="FFFFFF"/>
                </a:solidFill>
                <a:latin typeface="Helvetica Neue"/>
                <a:ea typeface="Helvetica Neue"/>
                <a:cs typeface="Helvetica Neue"/>
                <a:sym typeface="Helvetica Neue"/>
              </a:rPr>
              <a:t>VOTING ON REPRESENTATIVES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p:nvPr/>
        </p:nvSpPr>
        <p:spPr>
          <a:xfrm>
            <a:off x="1505595" y="6322705"/>
            <a:ext cx="4512000" cy="6495599"/>
          </a:xfrm>
          <a:prstGeom prst="rect">
            <a:avLst/>
          </a:prstGeom>
          <a:solidFill>
            <a:srgbClr val="FFFFFF"/>
          </a:solidFill>
          <a:ln>
            <a:noFill/>
          </a:ln>
          <a:effectLst>
            <a:outerShdw blurRad="127000" rotWithShape="0" dir="5400000" dist="25400">
              <a:srgbClr val="000000">
                <a:alpha val="32940"/>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75" name="Shape 475"/>
          <p:cNvSpPr/>
          <p:nvPr/>
        </p:nvSpPr>
        <p:spPr>
          <a:xfrm>
            <a:off x="1512279" y="6400276"/>
            <a:ext cx="4498800" cy="1269899"/>
          </a:xfrm>
          <a:prstGeom prst="rect">
            <a:avLst/>
          </a:prstGeom>
          <a:solidFill>
            <a:srgbClr val="F0F1F2"/>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76" name="Shape 476"/>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77" name="Shape 477"/>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478" name="Shape 478"/>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479" name="Shape 479"/>
          <p:cNvSpPr/>
          <p:nvPr/>
        </p:nvSpPr>
        <p:spPr>
          <a:xfrm>
            <a:off x="1325176" y="3614075"/>
            <a:ext cx="21908700" cy="1565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lang="en-US" sz="9300">
                <a:latin typeface="Helvetica Neue"/>
                <a:ea typeface="Helvetica Neue"/>
                <a:cs typeface="Helvetica Neue"/>
                <a:sym typeface="Helvetica Neue"/>
              </a:rPr>
              <a:t>Cross-community collaboration</a:t>
            </a:r>
          </a:p>
        </p:txBody>
      </p:sp>
      <p:sp>
        <p:nvSpPr>
          <p:cNvPr id="480" name="Shape 480"/>
          <p:cNvSpPr/>
          <p:nvPr/>
        </p:nvSpPr>
        <p:spPr>
          <a:xfrm>
            <a:off x="1836464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481" name="Shape 481"/>
          <p:cNvSpPr/>
          <p:nvPr/>
        </p:nvSpPr>
        <p:spPr>
          <a:xfrm>
            <a:off x="14113076"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482" name="Shape 482"/>
          <p:cNvSpPr/>
          <p:nvPr/>
        </p:nvSpPr>
        <p:spPr>
          <a:xfrm>
            <a:off x="983002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483" name="Shape 483"/>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484" name="Shape 484"/>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485" name="Shape 485"/>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486" name="Shape 486"/>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487" name="Shape 487"/>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488" name="Shape 488"/>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USING OPENSTACK</a:t>
            </a:r>
          </a:p>
        </p:txBody>
      </p:sp>
      <p:sp>
        <p:nvSpPr>
          <p:cNvPr id="489" name="Shape 489"/>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
        <p:nvSpPr>
          <p:cNvPr id="490" name="Shape 490"/>
          <p:cNvSpPr/>
          <p:nvPr/>
        </p:nvSpPr>
        <p:spPr>
          <a:xfrm>
            <a:off x="1438367" y="5072871"/>
            <a:ext cx="20270100" cy="904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OpenStack integrates with a number of other technologies, including many popular open source projects, enabling users to combine them with OpenStack.</a:t>
            </a:r>
          </a:p>
        </p:txBody>
      </p:sp>
      <p:sp>
        <p:nvSpPr>
          <p:cNvPr id="491" name="Shape 491"/>
          <p:cNvSpPr/>
          <p:nvPr/>
        </p:nvSpPr>
        <p:spPr>
          <a:xfrm rot="5400000">
            <a:off x="3728298" y="4080953"/>
            <a:ext cx="66600" cy="458520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2" name="Shape 492"/>
          <p:cNvSpPr/>
          <p:nvPr/>
        </p:nvSpPr>
        <p:spPr>
          <a:xfrm>
            <a:off x="1512279" y="6400276"/>
            <a:ext cx="4498800" cy="1269899"/>
          </a:xfrm>
          <a:prstGeom prst="rect">
            <a:avLst/>
          </a:prstGeom>
          <a:solidFill>
            <a:srgbClr val="F0F1F2"/>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3" name="Shape 493"/>
          <p:cNvSpPr/>
          <p:nvPr/>
        </p:nvSpPr>
        <p:spPr>
          <a:xfrm>
            <a:off x="1499816" y="6741589"/>
            <a:ext cx="4523700" cy="587400"/>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Containers</a:t>
            </a:r>
          </a:p>
        </p:txBody>
      </p:sp>
      <p:pic>
        <p:nvPicPr>
          <p:cNvPr id="494" name="Shape 494"/>
          <p:cNvPicPr preferRelativeResize="0"/>
          <p:nvPr/>
        </p:nvPicPr>
        <p:blipFill rotWithShape="1">
          <a:blip r:embed="rId4">
            <a:alphaModFix/>
          </a:blip>
          <a:srcRect b="0" l="0" r="0" t="0"/>
          <a:stretch/>
        </p:blipFill>
        <p:spPr>
          <a:xfrm>
            <a:off x="1718997" y="7695495"/>
            <a:ext cx="2187000" cy="1874400"/>
          </a:xfrm>
          <a:prstGeom prst="rect">
            <a:avLst/>
          </a:prstGeom>
          <a:noFill/>
          <a:ln>
            <a:noFill/>
          </a:ln>
        </p:spPr>
      </p:pic>
      <p:pic>
        <p:nvPicPr>
          <p:cNvPr id="495" name="Shape 495"/>
          <p:cNvPicPr preferRelativeResize="0"/>
          <p:nvPr/>
        </p:nvPicPr>
        <p:blipFill rotWithShape="1">
          <a:blip r:embed="rId5">
            <a:alphaModFix/>
          </a:blip>
          <a:srcRect b="0" l="0" r="0" t="0"/>
          <a:stretch/>
        </p:blipFill>
        <p:spPr>
          <a:xfrm>
            <a:off x="3543162" y="9409638"/>
            <a:ext cx="1800000" cy="1589100"/>
          </a:xfrm>
          <a:prstGeom prst="rect">
            <a:avLst/>
          </a:prstGeom>
          <a:noFill/>
          <a:ln>
            <a:noFill/>
          </a:ln>
        </p:spPr>
      </p:pic>
      <p:pic>
        <p:nvPicPr>
          <p:cNvPr id="496" name="Shape 496"/>
          <p:cNvPicPr preferRelativeResize="0"/>
          <p:nvPr/>
        </p:nvPicPr>
        <p:blipFill rotWithShape="1">
          <a:blip r:embed="rId6">
            <a:alphaModFix/>
          </a:blip>
          <a:srcRect b="0" l="0" r="0" t="0"/>
          <a:stretch/>
        </p:blipFill>
        <p:spPr>
          <a:xfrm>
            <a:off x="2354571" y="11512207"/>
            <a:ext cx="2814000" cy="1107000"/>
          </a:xfrm>
          <a:prstGeom prst="rect">
            <a:avLst/>
          </a:prstGeom>
          <a:noFill/>
          <a:ln>
            <a:noFill/>
          </a:ln>
        </p:spPr>
      </p:pic>
      <p:sp>
        <p:nvSpPr>
          <p:cNvPr id="497" name="Shape 497"/>
          <p:cNvSpPr/>
          <p:nvPr/>
        </p:nvSpPr>
        <p:spPr>
          <a:xfrm>
            <a:off x="6721061" y="6322705"/>
            <a:ext cx="4512000" cy="6495599"/>
          </a:xfrm>
          <a:prstGeom prst="rect">
            <a:avLst/>
          </a:prstGeom>
          <a:solidFill>
            <a:srgbClr val="FFFFFF"/>
          </a:solidFill>
          <a:ln>
            <a:noFill/>
          </a:ln>
          <a:effectLst>
            <a:outerShdw blurRad="127000" rotWithShape="0" dir="5400000" dist="25400">
              <a:srgbClr val="000000">
                <a:alpha val="32940"/>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8" name="Shape 498"/>
          <p:cNvSpPr/>
          <p:nvPr/>
        </p:nvSpPr>
        <p:spPr>
          <a:xfrm>
            <a:off x="6721061" y="6400276"/>
            <a:ext cx="4498800" cy="1269899"/>
          </a:xfrm>
          <a:prstGeom prst="rect">
            <a:avLst/>
          </a:prstGeom>
          <a:solidFill>
            <a:srgbClr val="F0F1F2"/>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9" name="Shape 499"/>
          <p:cNvSpPr/>
          <p:nvPr/>
        </p:nvSpPr>
        <p:spPr>
          <a:xfrm rot="5400000">
            <a:off x="8943765" y="4080953"/>
            <a:ext cx="66600" cy="458520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0" name="Shape 500"/>
          <p:cNvSpPr/>
          <p:nvPr/>
        </p:nvSpPr>
        <p:spPr>
          <a:xfrm>
            <a:off x="6715284" y="6751378"/>
            <a:ext cx="4523700" cy="587400"/>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PaaS</a:t>
            </a:r>
          </a:p>
        </p:txBody>
      </p:sp>
      <p:pic>
        <p:nvPicPr>
          <p:cNvPr id="501" name="Shape 501"/>
          <p:cNvPicPr preferRelativeResize="0"/>
          <p:nvPr/>
        </p:nvPicPr>
        <p:blipFill rotWithShape="1">
          <a:blip r:embed="rId7">
            <a:alphaModFix/>
          </a:blip>
          <a:srcRect b="0" l="0" r="0" t="0"/>
          <a:stretch/>
        </p:blipFill>
        <p:spPr>
          <a:xfrm>
            <a:off x="7598388" y="7845350"/>
            <a:ext cx="2578200" cy="1574700"/>
          </a:xfrm>
          <a:prstGeom prst="rect">
            <a:avLst/>
          </a:prstGeom>
          <a:noFill/>
          <a:ln>
            <a:noFill/>
          </a:ln>
        </p:spPr>
      </p:pic>
      <p:pic>
        <p:nvPicPr>
          <p:cNvPr id="502" name="Shape 502"/>
          <p:cNvPicPr preferRelativeResize="0"/>
          <p:nvPr/>
        </p:nvPicPr>
        <p:blipFill rotWithShape="1">
          <a:blip r:embed="rId8">
            <a:alphaModFix/>
          </a:blip>
          <a:srcRect b="0" l="0" r="0" t="0"/>
          <a:stretch/>
        </p:blipFill>
        <p:spPr>
          <a:xfrm>
            <a:off x="8146414" y="10404964"/>
            <a:ext cx="1447800" cy="1549500"/>
          </a:xfrm>
          <a:prstGeom prst="rect">
            <a:avLst/>
          </a:prstGeom>
          <a:noFill/>
          <a:ln>
            <a:noFill/>
          </a:ln>
        </p:spPr>
      </p:pic>
      <p:sp>
        <p:nvSpPr>
          <p:cNvPr id="503" name="Shape 503"/>
          <p:cNvSpPr/>
          <p:nvPr/>
        </p:nvSpPr>
        <p:spPr>
          <a:xfrm>
            <a:off x="11973038" y="6322705"/>
            <a:ext cx="4511999" cy="6495599"/>
          </a:xfrm>
          <a:prstGeom prst="rect">
            <a:avLst/>
          </a:prstGeom>
          <a:solidFill>
            <a:srgbClr val="FFFFFF"/>
          </a:solidFill>
          <a:ln>
            <a:noFill/>
          </a:ln>
          <a:effectLst>
            <a:outerShdw blurRad="127000" rotWithShape="0" dir="5400000" dist="25400">
              <a:srgbClr val="000000">
                <a:alpha val="32940"/>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4" name="Shape 504"/>
          <p:cNvSpPr/>
          <p:nvPr/>
        </p:nvSpPr>
        <p:spPr>
          <a:xfrm>
            <a:off x="11964092" y="6400276"/>
            <a:ext cx="4498800" cy="1269899"/>
          </a:xfrm>
          <a:prstGeom prst="rect">
            <a:avLst/>
          </a:prstGeom>
          <a:solidFill>
            <a:srgbClr val="F0F1F2"/>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05" name="Shape 505"/>
          <p:cNvSpPr/>
          <p:nvPr/>
        </p:nvSpPr>
        <p:spPr>
          <a:xfrm>
            <a:off x="11967260" y="6751378"/>
            <a:ext cx="4523700" cy="587400"/>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NFV</a:t>
            </a:r>
          </a:p>
        </p:txBody>
      </p:sp>
      <p:sp>
        <p:nvSpPr>
          <p:cNvPr id="506" name="Shape 506"/>
          <p:cNvSpPr/>
          <p:nvPr/>
        </p:nvSpPr>
        <p:spPr>
          <a:xfrm rot="5400000">
            <a:off x="14195742" y="4080953"/>
            <a:ext cx="66600" cy="458520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507" name="Shape 507"/>
          <p:cNvPicPr preferRelativeResize="0"/>
          <p:nvPr/>
        </p:nvPicPr>
        <p:blipFill rotWithShape="1">
          <a:blip r:embed="rId9">
            <a:alphaModFix/>
          </a:blip>
          <a:srcRect b="0" l="0" r="0" t="0"/>
          <a:stretch/>
        </p:blipFill>
        <p:spPr>
          <a:xfrm>
            <a:off x="12694720" y="7784214"/>
            <a:ext cx="3111000" cy="2155500"/>
          </a:xfrm>
          <a:prstGeom prst="rect">
            <a:avLst/>
          </a:prstGeom>
          <a:noFill/>
          <a:ln>
            <a:noFill/>
          </a:ln>
        </p:spPr>
      </p:pic>
      <p:pic>
        <p:nvPicPr>
          <p:cNvPr id="508" name="Shape 508"/>
          <p:cNvPicPr preferRelativeResize="0"/>
          <p:nvPr/>
        </p:nvPicPr>
        <p:blipFill rotWithShape="1">
          <a:blip r:embed="rId10">
            <a:alphaModFix/>
          </a:blip>
          <a:srcRect b="0" l="0" r="0" t="0"/>
          <a:stretch/>
        </p:blipFill>
        <p:spPr>
          <a:xfrm>
            <a:off x="12785504" y="10385167"/>
            <a:ext cx="2694300" cy="1589100"/>
          </a:xfrm>
          <a:prstGeom prst="rect">
            <a:avLst/>
          </a:prstGeom>
          <a:noFill/>
          <a:ln>
            <a:noFill/>
          </a:ln>
        </p:spPr>
      </p:pic>
      <p:sp>
        <p:nvSpPr>
          <p:cNvPr id="509" name="Shape 509"/>
          <p:cNvSpPr/>
          <p:nvPr/>
        </p:nvSpPr>
        <p:spPr>
          <a:xfrm>
            <a:off x="17267301" y="6322705"/>
            <a:ext cx="4512000" cy="6495599"/>
          </a:xfrm>
          <a:prstGeom prst="rect">
            <a:avLst/>
          </a:prstGeom>
          <a:solidFill>
            <a:srgbClr val="FFFFFF"/>
          </a:solidFill>
          <a:ln>
            <a:noFill/>
          </a:ln>
          <a:effectLst>
            <a:outerShdw blurRad="127000" rotWithShape="0" dir="5400000" dist="25400">
              <a:srgbClr val="000000">
                <a:alpha val="32940"/>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0" name="Shape 510"/>
          <p:cNvSpPr/>
          <p:nvPr/>
        </p:nvSpPr>
        <p:spPr>
          <a:xfrm>
            <a:off x="17273987" y="6400276"/>
            <a:ext cx="4498800" cy="1269899"/>
          </a:xfrm>
          <a:prstGeom prst="rect">
            <a:avLst/>
          </a:prstGeom>
          <a:solidFill>
            <a:srgbClr val="F0F1F2"/>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1" name="Shape 511"/>
          <p:cNvSpPr/>
          <p:nvPr/>
        </p:nvSpPr>
        <p:spPr>
          <a:xfrm rot="5400000">
            <a:off x="19490006" y="4080953"/>
            <a:ext cx="66600" cy="458520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2" name="Shape 512"/>
          <p:cNvSpPr/>
          <p:nvPr/>
        </p:nvSpPr>
        <p:spPr>
          <a:xfrm>
            <a:off x="17261523" y="6751378"/>
            <a:ext cx="4523700" cy="587400"/>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Provisioning</a:t>
            </a:r>
          </a:p>
        </p:txBody>
      </p:sp>
      <p:pic>
        <p:nvPicPr>
          <p:cNvPr id="513" name="Shape 513"/>
          <p:cNvPicPr preferRelativeResize="0"/>
          <p:nvPr/>
        </p:nvPicPr>
        <p:blipFill rotWithShape="1">
          <a:blip r:embed="rId11">
            <a:alphaModFix/>
          </a:blip>
          <a:srcRect b="0" l="0" r="0" t="0"/>
          <a:stretch/>
        </p:blipFill>
        <p:spPr>
          <a:xfrm>
            <a:off x="17770684" y="8409522"/>
            <a:ext cx="2187000" cy="1002000"/>
          </a:xfrm>
          <a:prstGeom prst="rect">
            <a:avLst/>
          </a:prstGeom>
          <a:noFill/>
          <a:ln>
            <a:noFill/>
          </a:ln>
        </p:spPr>
      </p:pic>
      <p:pic>
        <p:nvPicPr>
          <p:cNvPr id="514" name="Shape 514"/>
          <p:cNvPicPr preferRelativeResize="0"/>
          <p:nvPr/>
        </p:nvPicPr>
        <p:blipFill rotWithShape="1">
          <a:blip r:embed="rId12">
            <a:alphaModFix/>
          </a:blip>
          <a:srcRect b="0" l="0" r="0" t="0"/>
          <a:stretch/>
        </p:blipFill>
        <p:spPr>
          <a:xfrm>
            <a:off x="18995143" y="9751697"/>
            <a:ext cx="2562600" cy="904800"/>
          </a:xfrm>
          <a:prstGeom prst="rect">
            <a:avLst/>
          </a:prstGeom>
          <a:noFill/>
          <a:ln>
            <a:noFill/>
          </a:ln>
        </p:spPr>
      </p:pic>
      <p:pic>
        <p:nvPicPr>
          <p:cNvPr id="515" name="Shape 515"/>
          <p:cNvPicPr preferRelativeResize="0"/>
          <p:nvPr/>
        </p:nvPicPr>
        <p:blipFill rotWithShape="1">
          <a:blip r:embed="rId13">
            <a:alphaModFix/>
          </a:blip>
          <a:srcRect b="0" l="0" r="0" t="0"/>
          <a:stretch/>
        </p:blipFill>
        <p:spPr>
          <a:xfrm>
            <a:off x="17648310" y="10893975"/>
            <a:ext cx="1473300" cy="1473300"/>
          </a:xfrm>
          <a:prstGeom prst="rect">
            <a:avLst/>
          </a:prstGeom>
          <a:noFill/>
          <a:ln>
            <a:noFill/>
          </a:ln>
        </p:spPr>
      </p:pic>
      <p:pic>
        <p:nvPicPr>
          <p:cNvPr id="516" name="Shape 516"/>
          <p:cNvPicPr preferRelativeResize="0"/>
          <p:nvPr/>
        </p:nvPicPr>
        <p:blipFill rotWithShape="1">
          <a:blip r:embed="rId14">
            <a:alphaModFix/>
          </a:blip>
          <a:srcRect b="0" l="0" r="0" t="0"/>
          <a:stretch/>
        </p:blipFill>
        <p:spPr>
          <a:xfrm>
            <a:off x="18943907" y="10911846"/>
            <a:ext cx="2552700" cy="153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0" name="Shape 520"/>
        <p:cNvGrpSpPr/>
        <p:nvPr/>
      </p:nvGrpSpPr>
      <p:grpSpPr>
        <a:xfrm>
          <a:off x="0" y="0"/>
          <a:ext cx="0" cy="0"/>
          <a:chOff x="0" y="0"/>
          <a:chExt cx="0" cy="0"/>
        </a:xfrm>
      </p:grpSpPr>
      <p:sp>
        <p:nvSpPr>
          <p:cNvPr id="521" name="Shape 521"/>
          <p:cNvSpPr/>
          <p:nvPr/>
        </p:nvSpPr>
        <p:spPr>
          <a:xfrm>
            <a:off x="0" y="-347"/>
            <a:ext cx="24384000" cy="25020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2" name="Shape 522"/>
          <p:cNvSpPr/>
          <p:nvPr/>
        </p:nvSpPr>
        <p:spPr>
          <a:xfrm>
            <a:off x="1319242" y="-110770"/>
            <a:ext cx="3876600" cy="1215300"/>
          </a:xfrm>
          <a:prstGeom prst="rect">
            <a:avLst/>
          </a:prstGeom>
          <a:solidFill>
            <a:srgbClr val="FFFFFF"/>
          </a:solidFill>
          <a:ln>
            <a:noFill/>
          </a:ln>
          <a:effectLst>
            <a:outerShdw blurRad="127000" rotWithShape="0" dir="5400000" dist="25400">
              <a:srgbClr val="000000">
                <a:alpha val="32940"/>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523" name="Shape 523"/>
          <p:cNvPicPr preferRelativeResize="0"/>
          <p:nvPr/>
        </p:nvPicPr>
        <p:blipFill rotWithShape="1">
          <a:blip r:embed="rId3">
            <a:alphaModFix/>
          </a:blip>
          <a:srcRect b="0" l="0" r="0" t="0"/>
          <a:stretch/>
        </p:blipFill>
        <p:spPr>
          <a:xfrm>
            <a:off x="1689164" y="256085"/>
            <a:ext cx="3136800" cy="557700"/>
          </a:xfrm>
          <a:prstGeom prst="rect">
            <a:avLst/>
          </a:prstGeom>
          <a:noFill/>
          <a:ln>
            <a:noFill/>
          </a:ln>
        </p:spPr>
      </p:pic>
      <p:sp>
        <p:nvSpPr>
          <p:cNvPr id="524" name="Shape 524"/>
          <p:cNvSpPr/>
          <p:nvPr/>
        </p:nvSpPr>
        <p:spPr>
          <a:xfrm>
            <a:off x="1325171" y="3614064"/>
            <a:ext cx="15383700" cy="1565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The OpenStack Framework</a:t>
            </a:r>
          </a:p>
        </p:txBody>
      </p:sp>
      <p:pic>
        <p:nvPicPr>
          <p:cNvPr id="525" name="Shape 525"/>
          <p:cNvPicPr preferRelativeResize="0"/>
          <p:nvPr/>
        </p:nvPicPr>
        <p:blipFill rotWithShape="1">
          <a:blip r:embed="rId4">
            <a:alphaModFix/>
          </a:blip>
          <a:srcRect b="0" l="0" r="0" t="0"/>
          <a:stretch/>
        </p:blipFill>
        <p:spPr>
          <a:xfrm>
            <a:off x="802450" y="5220898"/>
            <a:ext cx="17770800" cy="18587400"/>
          </a:xfrm>
          <a:prstGeom prst="rect">
            <a:avLst/>
          </a:prstGeom>
          <a:noFill/>
          <a:ln>
            <a:noFill/>
          </a:ln>
        </p:spPr>
      </p:pic>
      <p:sp>
        <p:nvSpPr>
          <p:cNvPr id="526" name="Shape 526"/>
          <p:cNvSpPr/>
          <p:nvPr/>
        </p:nvSpPr>
        <p:spPr>
          <a:xfrm>
            <a:off x="19035628" y="7863160"/>
            <a:ext cx="3593400" cy="955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WHAT GETS CALLED OPENSTACK?</a:t>
            </a:r>
          </a:p>
        </p:txBody>
      </p:sp>
      <p:sp>
        <p:nvSpPr>
          <p:cNvPr id="527" name="Shape 527"/>
          <p:cNvSpPr/>
          <p:nvPr/>
        </p:nvSpPr>
        <p:spPr>
          <a:xfrm>
            <a:off x="18524262" y="7919293"/>
            <a:ext cx="89700" cy="342900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8" name="Shape 528"/>
          <p:cNvSpPr/>
          <p:nvPr/>
        </p:nvSpPr>
        <p:spPr>
          <a:xfrm>
            <a:off x="19035628" y="9167027"/>
            <a:ext cx="3593400" cy="955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USING THE SAMPLE CONFIGURATIONS</a:t>
            </a:r>
          </a:p>
        </p:txBody>
      </p:sp>
      <p:sp>
        <p:nvSpPr>
          <p:cNvPr id="529" name="Shape 529"/>
          <p:cNvSpPr/>
          <p:nvPr/>
        </p:nvSpPr>
        <p:spPr>
          <a:xfrm>
            <a:off x="19035628" y="10534393"/>
            <a:ext cx="5229000" cy="955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CORE SERVICES &amp; </a:t>
            </a:r>
            <a:br>
              <a:rPr b="0" i="0" lang="en-US" sz="2700" u="none" cap="none" strike="noStrike">
                <a:solidFill>
                  <a:srgbClr val="010F2B"/>
                </a:solidFill>
                <a:latin typeface="Helvetica Neue"/>
                <a:ea typeface="Helvetica Neue"/>
                <a:cs typeface="Helvetica Neue"/>
                <a:sym typeface="Helvetica Neue"/>
              </a:rPr>
            </a:br>
            <a:r>
              <a:rPr b="0" i="0" lang="en-US" sz="2700" u="none" cap="none" strike="noStrike">
                <a:solidFill>
                  <a:srgbClr val="010F2B"/>
                </a:solidFill>
                <a:latin typeface="Helvetica Neue"/>
                <a:ea typeface="Helvetica Neue"/>
                <a:cs typeface="Helvetica Neue"/>
                <a:sym typeface="Helvetica Neue"/>
              </a:rPr>
              <a:t>OPTIONAL SERVICES</a:t>
            </a:r>
          </a:p>
        </p:txBody>
      </p:sp>
      <p:sp>
        <p:nvSpPr>
          <p:cNvPr id="530" name="Shape 530"/>
          <p:cNvSpPr/>
          <p:nvPr/>
        </p:nvSpPr>
        <p:spPr>
          <a:xfrm>
            <a:off x="1836464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531" name="Shape 531"/>
          <p:cNvSpPr/>
          <p:nvPr/>
        </p:nvSpPr>
        <p:spPr>
          <a:xfrm>
            <a:off x="14113076" y="1906546"/>
            <a:ext cx="4724100" cy="1023600"/>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532" name="Shape 532"/>
          <p:cNvSpPr/>
          <p:nvPr/>
        </p:nvSpPr>
        <p:spPr>
          <a:xfrm>
            <a:off x="983002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533" name="Shape 533"/>
          <p:cNvSpPr/>
          <p:nvPr/>
        </p:nvSpPr>
        <p:spPr>
          <a:xfrm>
            <a:off x="5578455" y="1906546"/>
            <a:ext cx="4724099"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534" name="Shape 534"/>
          <p:cNvSpPr/>
          <p:nvPr/>
        </p:nvSpPr>
        <p:spPr>
          <a:xfrm>
            <a:off x="129540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535" name="Shape 535"/>
          <p:cNvSpPr/>
          <p:nvPr/>
        </p:nvSpPr>
        <p:spPr>
          <a:xfrm>
            <a:off x="2548669" y="2130969"/>
            <a:ext cx="19470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536" name="Shape 536"/>
          <p:cNvSpPr/>
          <p:nvPr/>
        </p:nvSpPr>
        <p:spPr>
          <a:xfrm>
            <a:off x="6997704" y="2130969"/>
            <a:ext cx="21498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537" name="Shape 537"/>
          <p:cNvSpPr/>
          <p:nvPr/>
        </p:nvSpPr>
        <p:spPr>
          <a:xfrm>
            <a:off x="10666514" y="2130969"/>
            <a:ext cx="30510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538" name="Shape 538"/>
          <p:cNvSpPr/>
          <p:nvPr/>
        </p:nvSpPr>
        <p:spPr>
          <a:xfrm>
            <a:off x="14887584" y="2130969"/>
            <a:ext cx="34266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USING OPENSTACK</a:t>
            </a:r>
          </a:p>
        </p:txBody>
      </p:sp>
      <p:sp>
        <p:nvSpPr>
          <p:cNvPr id="539" name="Shape 539"/>
          <p:cNvSpPr/>
          <p:nvPr/>
        </p:nvSpPr>
        <p:spPr>
          <a:xfrm>
            <a:off x="20311668" y="2130969"/>
            <a:ext cx="10704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p:nvPr/>
        </p:nvSpPr>
        <p:spPr>
          <a:xfrm>
            <a:off x="0" y="-347"/>
            <a:ext cx="24384000" cy="25020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5" name="Shape 545"/>
          <p:cNvSpPr/>
          <p:nvPr/>
        </p:nvSpPr>
        <p:spPr>
          <a:xfrm>
            <a:off x="1319242" y="-110770"/>
            <a:ext cx="3876600" cy="1215300"/>
          </a:xfrm>
          <a:prstGeom prst="rect">
            <a:avLst/>
          </a:prstGeom>
          <a:solidFill>
            <a:srgbClr val="FFFFFF"/>
          </a:solidFill>
          <a:ln>
            <a:noFill/>
          </a:ln>
          <a:effectLst>
            <a:outerShdw blurRad="127000" rotWithShape="0" dir="5400000" dist="25400">
              <a:srgbClr val="000000">
                <a:alpha val="32940"/>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546" name="Shape 546"/>
          <p:cNvPicPr preferRelativeResize="0"/>
          <p:nvPr/>
        </p:nvPicPr>
        <p:blipFill rotWithShape="1">
          <a:blip r:embed="rId3">
            <a:alphaModFix/>
          </a:blip>
          <a:srcRect b="0" l="0" r="0" t="0"/>
          <a:stretch/>
        </p:blipFill>
        <p:spPr>
          <a:xfrm>
            <a:off x="1689164" y="256085"/>
            <a:ext cx="3136800" cy="557700"/>
          </a:xfrm>
          <a:prstGeom prst="rect">
            <a:avLst/>
          </a:prstGeom>
          <a:noFill/>
          <a:ln>
            <a:noFill/>
          </a:ln>
        </p:spPr>
      </p:pic>
      <p:sp>
        <p:nvSpPr>
          <p:cNvPr id="547" name="Shape 547"/>
          <p:cNvSpPr/>
          <p:nvPr/>
        </p:nvSpPr>
        <p:spPr>
          <a:xfrm>
            <a:off x="1325176" y="3614075"/>
            <a:ext cx="20754900" cy="1565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lang="en-US" sz="9300">
                <a:latin typeface="Helvetica Neue"/>
                <a:ea typeface="Helvetica Neue"/>
                <a:cs typeface="Helvetica Neue"/>
                <a:sym typeface="Helvetica Neue"/>
              </a:rPr>
              <a:t>How do you get OpenStack?</a:t>
            </a:r>
          </a:p>
        </p:txBody>
      </p:sp>
      <p:sp>
        <p:nvSpPr>
          <p:cNvPr id="548" name="Shape 548"/>
          <p:cNvSpPr/>
          <p:nvPr/>
        </p:nvSpPr>
        <p:spPr>
          <a:xfrm>
            <a:off x="1836464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549" name="Shape 549"/>
          <p:cNvSpPr/>
          <p:nvPr/>
        </p:nvSpPr>
        <p:spPr>
          <a:xfrm>
            <a:off x="14113076" y="1906546"/>
            <a:ext cx="4724100" cy="1023600"/>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550" name="Shape 550"/>
          <p:cNvSpPr/>
          <p:nvPr/>
        </p:nvSpPr>
        <p:spPr>
          <a:xfrm>
            <a:off x="983002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551" name="Shape 551"/>
          <p:cNvSpPr/>
          <p:nvPr/>
        </p:nvSpPr>
        <p:spPr>
          <a:xfrm>
            <a:off x="5578455" y="1906546"/>
            <a:ext cx="4724099"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552" name="Shape 552"/>
          <p:cNvSpPr/>
          <p:nvPr/>
        </p:nvSpPr>
        <p:spPr>
          <a:xfrm>
            <a:off x="129540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553" name="Shape 553"/>
          <p:cNvSpPr/>
          <p:nvPr/>
        </p:nvSpPr>
        <p:spPr>
          <a:xfrm>
            <a:off x="2548669" y="2130969"/>
            <a:ext cx="19470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554" name="Shape 554"/>
          <p:cNvSpPr/>
          <p:nvPr/>
        </p:nvSpPr>
        <p:spPr>
          <a:xfrm>
            <a:off x="6997704" y="2130969"/>
            <a:ext cx="21498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555" name="Shape 555"/>
          <p:cNvSpPr/>
          <p:nvPr/>
        </p:nvSpPr>
        <p:spPr>
          <a:xfrm>
            <a:off x="10666514" y="2130969"/>
            <a:ext cx="30510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556" name="Shape 556"/>
          <p:cNvSpPr/>
          <p:nvPr/>
        </p:nvSpPr>
        <p:spPr>
          <a:xfrm>
            <a:off x="14887584" y="2130969"/>
            <a:ext cx="34266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USING OPENSTACK</a:t>
            </a:r>
          </a:p>
        </p:txBody>
      </p:sp>
      <p:sp>
        <p:nvSpPr>
          <p:cNvPr id="557" name="Shape 557"/>
          <p:cNvSpPr/>
          <p:nvPr/>
        </p:nvSpPr>
        <p:spPr>
          <a:xfrm>
            <a:off x="20311668" y="2130969"/>
            <a:ext cx="10704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pic>
        <p:nvPicPr>
          <p:cNvPr id="558" name="Shape 558"/>
          <p:cNvPicPr preferRelativeResize="0"/>
          <p:nvPr/>
        </p:nvPicPr>
        <p:blipFill rotWithShape="1">
          <a:blip r:embed="rId4">
            <a:alphaModFix/>
          </a:blip>
          <a:srcRect b="66124" l="8976" r="8976" t="0"/>
          <a:stretch/>
        </p:blipFill>
        <p:spPr>
          <a:xfrm>
            <a:off x="17990132" y="3299203"/>
            <a:ext cx="3670200" cy="2108400"/>
          </a:xfrm>
          <a:prstGeom prst="rect">
            <a:avLst/>
          </a:prstGeom>
          <a:noFill/>
          <a:ln>
            <a:noFill/>
          </a:ln>
        </p:spPr>
      </p:pic>
      <p:cxnSp>
        <p:nvCxnSpPr>
          <p:cNvPr id="559" name="Shape 559"/>
          <p:cNvCxnSpPr/>
          <p:nvPr/>
        </p:nvCxnSpPr>
        <p:spPr>
          <a:xfrm rot="10800000">
            <a:off x="5841295" y="6884464"/>
            <a:ext cx="1492500" cy="0"/>
          </a:xfrm>
          <a:prstGeom prst="straightConnector1">
            <a:avLst/>
          </a:prstGeom>
          <a:noFill/>
          <a:ln cap="flat" cmpd="sng" w="25400">
            <a:solidFill>
              <a:srgbClr val="DCDEE0"/>
            </a:solidFill>
            <a:prstDash val="solid"/>
            <a:miter/>
            <a:headEnd len="med" w="med" type="none"/>
            <a:tailEnd len="med" w="med" type="none"/>
          </a:ln>
        </p:spPr>
      </p:cxnSp>
      <p:cxnSp>
        <p:nvCxnSpPr>
          <p:cNvPr id="560" name="Shape 560"/>
          <p:cNvCxnSpPr/>
          <p:nvPr/>
        </p:nvCxnSpPr>
        <p:spPr>
          <a:xfrm rot="10800000">
            <a:off x="2295169" y="6884464"/>
            <a:ext cx="1492500" cy="0"/>
          </a:xfrm>
          <a:prstGeom prst="straightConnector1">
            <a:avLst/>
          </a:prstGeom>
          <a:noFill/>
          <a:ln cap="flat" cmpd="sng" w="25400">
            <a:solidFill>
              <a:srgbClr val="DCDEE0"/>
            </a:solidFill>
            <a:prstDash val="solid"/>
            <a:miter/>
            <a:headEnd len="med" w="med" type="none"/>
            <a:tailEnd len="med" w="med" type="none"/>
          </a:ln>
        </p:spPr>
      </p:cxnSp>
      <p:sp>
        <p:nvSpPr>
          <p:cNvPr id="561" name="Shape 561"/>
          <p:cNvSpPr/>
          <p:nvPr/>
        </p:nvSpPr>
        <p:spPr>
          <a:xfrm>
            <a:off x="4298583" y="6342062"/>
            <a:ext cx="1032000" cy="1031999"/>
          </a:xfrm>
          <a:prstGeom prst="ellipse">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ED2444"/>
              </a:buClr>
              <a:buFont typeface="Helvetica Neue"/>
              <a:buNone/>
            </a:pPr>
            <a:r>
              <a:t/>
            </a:r>
            <a:endParaRPr b="0" i="0" sz="3200" u="none" cap="none" strike="noStrike">
              <a:solidFill>
                <a:srgbClr val="ED2444"/>
              </a:solidFill>
              <a:latin typeface="Helvetica Neue"/>
              <a:ea typeface="Helvetica Neue"/>
              <a:cs typeface="Helvetica Neue"/>
              <a:sym typeface="Helvetica Neue"/>
            </a:endParaRPr>
          </a:p>
        </p:txBody>
      </p:sp>
      <p:sp>
        <p:nvSpPr>
          <p:cNvPr id="562" name="Shape 562"/>
          <p:cNvSpPr/>
          <p:nvPr/>
        </p:nvSpPr>
        <p:spPr>
          <a:xfrm>
            <a:off x="4560155" y="6432028"/>
            <a:ext cx="508800" cy="90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5000" u="none" cap="none" strike="noStrike">
                <a:solidFill>
                  <a:srgbClr val="FFFFFF"/>
                </a:solidFill>
                <a:latin typeface="Helvetica Neue"/>
                <a:ea typeface="Helvetica Neue"/>
                <a:cs typeface="Helvetica Neue"/>
                <a:sym typeface="Helvetica Neue"/>
              </a:rPr>
              <a:t>1</a:t>
            </a:r>
          </a:p>
        </p:txBody>
      </p:sp>
      <p:sp>
        <p:nvSpPr>
          <p:cNvPr id="563" name="Shape 563"/>
          <p:cNvSpPr/>
          <p:nvPr/>
        </p:nvSpPr>
        <p:spPr>
          <a:xfrm>
            <a:off x="2230036" y="7627579"/>
            <a:ext cx="5169000" cy="10320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Distros—manage packaging and testing</a:t>
            </a:r>
          </a:p>
        </p:txBody>
      </p:sp>
      <p:pic>
        <p:nvPicPr>
          <p:cNvPr id="564" name="Shape 564"/>
          <p:cNvPicPr preferRelativeResize="0"/>
          <p:nvPr/>
        </p:nvPicPr>
        <p:blipFill rotWithShape="1">
          <a:blip r:embed="rId5">
            <a:alphaModFix/>
          </a:blip>
          <a:srcRect b="0" l="0" r="0" t="0"/>
          <a:stretch/>
        </p:blipFill>
        <p:spPr>
          <a:xfrm>
            <a:off x="2657130" y="9012095"/>
            <a:ext cx="1934999" cy="1192200"/>
          </a:xfrm>
          <a:prstGeom prst="rect">
            <a:avLst/>
          </a:prstGeom>
          <a:noFill/>
          <a:ln>
            <a:noFill/>
          </a:ln>
        </p:spPr>
      </p:pic>
      <p:pic>
        <p:nvPicPr>
          <p:cNvPr id="565" name="Shape 565"/>
          <p:cNvPicPr preferRelativeResize="0"/>
          <p:nvPr/>
        </p:nvPicPr>
        <p:blipFill>
          <a:blip r:embed="rId6">
            <a:alphaModFix/>
          </a:blip>
          <a:stretch>
            <a:fillRect/>
          </a:stretch>
        </p:blipFill>
        <p:spPr>
          <a:xfrm>
            <a:off x="5077839" y="9093100"/>
            <a:ext cx="1515762" cy="812800"/>
          </a:xfrm>
          <a:prstGeom prst="rect">
            <a:avLst/>
          </a:prstGeom>
          <a:noFill/>
          <a:ln>
            <a:noFill/>
          </a:ln>
        </p:spPr>
      </p:pic>
      <p:pic>
        <p:nvPicPr>
          <p:cNvPr id="566" name="Shape 566"/>
          <p:cNvPicPr preferRelativeResize="0"/>
          <p:nvPr/>
        </p:nvPicPr>
        <p:blipFill rotWithShape="1">
          <a:blip r:embed="rId7">
            <a:alphaModFix/>
          </a:blip>
          <a:srcRect b="0" l="0" r="0" t="0"/>
          <a:stretch/>
        </p:blipFill>
        <p:spPr>
          <a:xfrm>
            <a:off x="2596066" y="10503257"/>
            <a:ext cx="2057099" cy="1529700"/>
          </a:xfrm>
          <a:prstGeom prst="rect">
            <a:avLst/>
          </a:prstGeom>
          <a:noFill/>
          <a:ln>
            <a:noFill/>
          </a:ln>
        </p:spPr>
      </p:pic>
      <p:pic>
        <p:nvPicPr>
          <p:cNvPr id="567" name="Shape 567"/>
          <p:cNvPicPr preferRelativeResize="0"/>
          <p:nvPr/>
        </p:nvPicPr>
        <p:blipFill rotWithShape="1">
          <a:blip r:embed="rId8">
            <a:alphaModFix/>
          </a:blip>
          <a:srcRect b="0" l="0" r="0" t="0"/>
          <a:stretch/>
        </p:blipFill>
        <p:spPr>
          <a:xfrm>
            <a:off x="5187437" y="10493996"/>
            <a:ext cx="1296600" cy="1032000"/>
          </a:xfrm>
          <a:prstGeom prst="rect">
            <a:avLst/>
          </a:prstGeom>
          <a:noFill/>
          <a:ln>
            <a:noFill/>
          </a:ln>
        </p:spPr>
      </p:pic>
      <p:cxnSp>
        <p:nvCxnSpPr>
          <p:cNvPr id="568" name="Shape 568"/>
          <p:cNvCxnSpPr/>
          <p:nvPr/>
        </p:nvCxnSpPr>
        <p:spPr>
          <a:xfrm rot="10800000">
            <a:off x="13218773" y="6884464"/>
            <a:ext cx="1492500" cy="0"/>
          </a:xfrm>
          <a:prstGeom prst="straightConnector1">
            <a:avLst/>
          </a:prstGeom>
          <a:noFill/>
          <a:ln cap="flat" cmpd="sng" w="25400">
            <a:solidFill>
              <a:srgbClr val="DCDEE0"/>
            </a:solidFill>
            <a:prstDash val="solid"/>
            <a:miter/>
            <a:headEnd len="med" w="med" type="none"/>
            <a:tailEnd len="med" w="med" type="none"/>
          </a:ln>
        </p:spPr>
      </p:cxnSp>
      <p:cxnSp>
        <p:nvCxnSpPr>
          <p:cNvPr id="569" name="Shape 569"/>
          <p:cNvCxnSpPr/>
          <p:nvPr/>
        </p:nvCxnSpPr>
        <p:spPr>
          <a:xfrm rot="10800000">
            <a:off x="9672647" y="6884464"/>
            <a:ext cx="1492500" cy="0"/>
          </a:xfrm>
          <a:prstGeom prst="straightConnector1">
            <a:avLst/>
          </a:prstGeom>
          <a:noFill/>
          <a:ln cap="flat" cmpd="sng" w="25400">
            <a:solidFill>
              <a:srgbClr val="DCDEE0"/>
            </a:solidFill>
            <a:prstDash val="solid"/>
            <a:miter/>
            <a:headEnd len="med" w="med" type="none"/>
            <a:tailEnd len="med" w="med" type="none"/>
          </a:ln>
        </p:spPr>
      </p:cxnSp>
      <p:sp>
        <p:nvSpPr>
          <p:cNvPr id="570" name="Shape 570"/>
          <p:cNvSpPr/>
          <p:nvPr/>
        </p:nvSpPr>
        <p:spPr>
          <a:xfrm>
            <a:off x="11676061" y="6342062"/>
            <a:ext cx="1032000" cy="1031999"/>
          </a:xfrm>
          <a:prstGeom prst="ellipse">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ED2444"/>
              </a:buClr>
              <a:buFont typeface="Helvetica Neue"/>
              <a:buNone/>
            </a:pPr>
            <a:r>
              <a:t/>
            </a:r>
            <a:endParaRPr b="0" i="0" sz="3200" u="none" cap="none" strike="noStrike">
              <a:solidFill>
                <a:srgbClr val="ED2444"/>
              </a:solidFill>
              <a:latin typeface="Helvetica Neue"/>
              <a:ea typeface="Helvetica Neue"/>
              <a:cs typeface="Helvetica Neue"/>
              <a:sym typeface="Helvetica Neue"/>
            </a:endParaRPr>
          </a:p>
        </p:txBody>
      </p:sp>
      <p:sp>
        <p:nvSpPr>
          <p:cNvPr id="571" name="Shape 571"/>
          <p:cNvSpPr/>
          <p:nvPr/>
        </p:nvSpPr>
        <p:spPr>
          <a:xfrm>
            <a:off x="11937634" y="6432028"/>
            <a:ext cx="508800" cy="90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5000" u="none" cap="none" strike="noStrike">
                <a:solidFill>
                  <a:srgbClr val="FFFFFF"/>
                </a:solidFill>
                <a:latin typeface="Helvetica Neue"/>
                <a:ea typeface="Helvetica Neue"/>
                <a:cs typeface="Helvetica Neue"/>
                <a:sym typeface="Helvetica Neue"/>
              </a:rPr>
              <a:t>2</a:t>
            </a:r>
          </a:p>
        </p:txBody>
      </p:sp>
      <p:sp>
        <p:nvSpPr>
          <p:cNvPr id="572" name="Shape 572"/>
          <p:cNvSpPr/>
          <p:nvPr/>
        </p:nvSpPr>
        <p:spPr>
          <a:xfrm>
            <a:off x="10173000" y="7754549"/>
            <a:ext cx="5169000" cy="587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Managed private cloud</a:t>
            </a:r>
          </a:p>
        </p:txBody>
      </p:sp>
      <p:sp>
        <p:nvSpPr>
          <p:cNvPr id="573" name="Shape 573"/>
          <p:cNvSpPr/>
          <p:nvPr/>
        </p:nvSpPr>
        <p:spPr>
          <a:xfrm>
            <a:off x="10498292" y="8831156"/>
            <a:ext cx="3876600" cy="1032000"/>
          </a:xfrm>
          <a:prstGeom prst="rect">
            <a:avLst/>
          </a:prstGeom>
          <a:noFill/>
          <a:ln>
            <a:noFill/>
          </a:ln>
        </p:spPr>
        <p:txBody>
          <a:bodyPr anchorCtr="0" anchor="ctr" bIns="71425" lIns="71425" rIns="71425" tIns="71425">
            <a:noAutofit/>
          </a:bodyPr>
          <a:lstStyle/>
          <a:p>
            <a:pPr indent="0" lvl="0" marL="0" marR="0" rtl="0" algn="just">
              <a:lnSpc>
                <a:spcPct val="100000"/>
              </a:lnSpc>
              <a:spcBef>
                <a:spcPts val="0"/>
              </a:spcBef>
              <a:spcAft>
                <a:spcPts val="0"/>
              </a:spcAft>
              <a:buClr>
                <a:srgbClr val="000000"/>
              </a:buClr>
              <a:buSzPct val="25000"/>
              <a:buFont typeface="Helvetica Neue"/>
              <a:buNone/>
            </a:pPr>
            <a:r>
              <a:rPr b="0" i="0" lang="en-US" sz="2900" u="none" cap="none" strike="noStrike">
                <a:solidFill>
                  <a:srgbClr val="000000"/>
                </a:solidFill>
                <a:latin typeface="Helvetica Neue"/>
                <a:ea typeface="Helvetica Neue"/>
                <a:cs typeface="Helvetica Neue"/>
                <a:sym typeface="Helvetica Neue"/>
              </a:rPr>
              <a:t>Remotely managed in your datacenter</a:t>
            </a:r>
          </a:p>
        </p:txBody>
      </p:sp>
      <p:sp>
        <p:nvSpPr>
          <p:cNvPr id="574" name="Shape 574"/>
          <p:cNvSpPr/>
          <p:nvPr/>
        </p:nvSpPr>
        <p:spPr>
          <a:xfrm>
            <a:off x="9832361" y="9205806"/>
            <a:ext cx="421500" cy="587400"/>
          </a:xfrm>
          <a:prstGeom prst="rect">
            <a:avLst/>
          </a:prstGeom>
          <a:noFill/>
          <a:ln>
            <a:noFill/>
          </a:ln>
        </p:spPr>
        <p:txBody>
          <a:bodyPr anchorCtr="0" anchor="ctr" bIns="71425" lIns="71425" rIns="71425" tIns="71425">
            <a:noAutofit/>
          </a:bodyPr>
          <a:lstStyle/>
          <a:p>
            <a:pPr indent="0" lvl="0" marL="0" marR="0" rtl="0" algn="just">
              <a:lnSpc>
                <a:spcPct val="100000"/>
              </a:lnSpc>
              <a:spcBef>
                <a:spcPts val="0"/>
              </a:spcBef>
              <a:spcAft>
                <a:spcPts val="0"/>
              </a:spcAft>
              <a:buClr>
                <a:srgbClr val="ED2444"/>
              </a:buClr>
              <a:buSzPct val="25000"/>
              <a:buFont typeface="Helvetica Neue"/>
              <a:buNone/>
            </a:pPr>
            <a:r>
              <a:rPr b="1" i="0" lang="en-US" sz="2900" u="none" cap="none" strike="noStrike">
                <a:solidFill>
                  <a:srgbClr val="ED2444"/>
                </a:solidFill>
                <a:latin typeface="Helvetica Neue"/>
                <a:ea typeface="Helvetica Neue"/>
                <a:cs typeface="Helvetica Neue"/>
                <a:sym typeface="Helvetica Neue"/>
              </a:rPr>
              <a:t>A</a:t>
            </a:r>
          </a:p>
        </p:txBody>
      </p:sp>
      <p:sp>
        <p:nvSpPr>
          <p:cNvPr id="575" name="Shape 575"/>
          <p:cNvSpPr/>
          <p:nvPr/>
        </p:nvSpPr>
        <p:spPr>
          <a:xfrm>
            <a:off x="9832361" y="10354497"/>
            <a:ext cx="421500" cy="587400"/>
          </a:xfrm>
          <a:prstGeom prst="rect">
            <a:avLst/>
          </a:prstGeom>
          <a:noFill/>
          <a:ln>
            <a:noFill/>
          </a:ln>
        </p:spPr>
        <p:txBody>
          <a:bodyPr anchorCtr="0" anchor="ctr" bIns="71425" lIns="71425" rIns="71425" tIns="71425">
            <a:noAutofit/>
          </a:bodyPr>
          <a:lstStyle/>
          <a:p>
            <a:pPr indent="0" lvl="0" marL="0" marR="0" rtl="0" algn="just">
              <a:lnSpc>
                <a:spcPct val="100000"/>
              </a:lnSpc>
              <a:spcBef>
                <a:spcPts val="0"/>
              </a:spcBef>
              <a:spcAft>
                <a:spcPts val="0"/>
              </a:spcAft>
              <a:buClr>
                <a:srgbClr val="ED2444"/>
              </a:buClr>
              <a:buSzPct val="25000"/>
              <a:buFont typeface="Helvetica Neue"/>
              <a:buNone/>
            </a:pPr>
            <a:r>
              <a:rPr b="1" i="0" lang="en-US" sz="2900" u="none" cap="none" strike="noStrike">
                <a:solidFill>
                  <a:srgbClr val="ED2444"/>
                </a:solidFill>
                <a:latin typeface="Helvetica Neue"/>
                <a:ea typeface="Helvetica Neue"/>
                <a:cs typeface="Helvetica Neue"/>
                <a:sym typeface="Helvetica Neue"/>
              </a:rPr>
              <a:t>B</a:t>
            </a:r>
          </a:p>
        </p:txBody>
      </p:sp>
      <p:cxnSp>
        <p:nvCxnSpPr>
          <p:cNvPr id="576" name="Shape 576"/>
          <p:cNvCxnSpPr/>
          <p:nvPr/>
        </p:nvCxnSpPr>
        <p:spPr>
          <a:xfrm rot="10800000">
            <a:off x="10598839" y="10010339"/>
            <a:ext cx="3876600" cy="0"/>
          </a:xfrm>
          <a:prstGeom prst="straightConnector1">
            <a:avLst/>
          </a:prstGeom>
          <a:noFill/>
          <a:ln cap="flat" cmpd="sng" w="25400">
            <a:solidFill>
              <a:srgbClr val="DCDEE0"/>
            </a:solidFill>
            <a:prstDash val="solid"/>
            <a:miter/>
            <a:headEnd len="med" w="med" type="none"/>
            <a:tailEnd len="med" w="med" type="none"/>
          </a:ln>
        </p:spPr>
      </p:cxnSp>
      <p:sp>
        <p:nvSpPr>
          <p:cNvPr id="577" name="Shape 577"/>
          <p:cNvSpPr/>
          <p:nvPr/>
        </p:nvSpPr>
        <p:spPr>
          <a:xfrm>
            <a:off x="11882460" y="9812714"/>
            <a:ext cx="797700" cy="395400"/>
          </a:xfrm>
          <a:prstGeom prst="rect">
            <a:avLst/>
          </a:prstGeom>
          <a:solidFill>
            <a:srgbClr val="FFFFFF"/>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1800" u="none" cap="none" strike="noStrike">
                <a:solidFill>
                  <a:srgbClr val="000000"/>
                </a:solidFill>
                <a:latin typeface="Helvetica Neue"/>
                <a:ea typeface="Helvetica Neue"/>
                <a:cs typeface="Helvetica Neue"/>
                <a:sym typeface="Helvetica Neue"/>
              </a:rPr>
              <a:t>OR</a:t>
            </a:r>
          </a:p>
        </p:txBody>
      </p:sp>
      <p:sp>
        <p:nvSpPr>
          <p:cNvPr id="578" name="Shape 578"/>
          <p:cNvSpPr/>
          <p:nvPr/>
        </p:nvSpPr>
        <p:spPr>
          <a:xfrm>
            <a:off x="10498292" y="10271838"/>
            <a:ext cx="3876600" cy="1476300"/>
          </a:xfrm>
          <a:prstGeom prst="rect">
            <a:avLst/>
          </a:prstGeom>
          <a:noFill/>
          <a:ln>
            <a:noFill/>
          </a:ln>
        </p:spPr>
        <p:txBody>
          <a:bodyPr anchorCtr="0" anchor="ctr" bIns="71425" lIns="71425" rIns="71425" tIns="71425">
            <a:noAutofit/>
          </a:bodyPr>
          <a:lstStyle/>
          <a:p>
            <a:pPr indent="0" lvl="0" marL="0" marR="0" rtl="0" algn="just">
              <a:lnSpc>
                <a:spcPct val="100000"/>
              </a:lnSpc>
              <a:spcBef>
                <a:spcPts val="0"/>
              </a:spcBef>
              <a:spcAft>
                <a:spcPts val="0"/>
              </a:spcAft>
              <a:buClr>
                <a:srgbClr val="000000"/>
              </a:buClr>
              <a:buSzPct val="25000"/>
              <a:buFont typeface="Helvetica Neue"/>
              <a:buNone/>
            </a:pPr>
            <a:r>
              <a:rPr b="0" i="0" lang="en-US" sz="2900" u="none" cap="none" strike="noStrike">
                <a:solidFill>
                  <a:srgbClr val="000000"/>
                </a:solidFill>
                <a:latin typeface="Helvetica Neue"/>
                <a:ea typeface="Helvetica Neue"/>
                <a:cs typeface="Helvetica Neue"/>
                <a:sym typeface="Helvetica Neue"/>
              </a:rPr>
              <a:t>Hosted private cloud in service provider facility</a:t>
            </a:r>
          </a:p>
        </p:txBody>
      </p:sp>
      <p:sp>
        <p:nvSpPr>
          <p:cNvPr id="579" name="Shape 579"/>
          <p:cNvSpPr/>
          <p:nvPr/>
        </p:nvSpPr>
        <p:spPr>
          <a:xfrm>
            <a:off x="10118900" y="12830120"/>
            <a:ext cx="7692299" cy="587400"/>
          </a:xfrm>
          <a:prstGeom prst="rect">
            <a:avLst/>
          </a:prstGeom>
          <a:noFill/>
          <a:ln>
            <a:noFill/>
          </a:ln>
        </p:spPr>
        <p:txBody>
          <a:bodyPr anchorCtr="0" anchor="ctr" bIns="71425" lIns="71425" rIns="71425" tIns="71425">
            <a:noAutofit/>
          </a:bodyPr>
          <a:lstStyle/>
          <a:p>
            <a:pPr indent="0" lvl="0" marL="0" marR="0" rtl="0" algn="just">
              <a:lnSpc>
                <a:spcPct val="100000"/>
              </a:lnSpc>
              <a:spcBef>
                <a:spcPts val="0"/>
              </a:spcBef>
              <a:spcAft>
                <a:spcPts val="0"/>
              </a:spcAft>
              <a:buClr>
                <a:srgbClr val="000000"/>
              </a:buClr>
              <a:buSzPct val="25000"/>
              <a:buFont typeface="Helvetica Neue"/>
              <a:buNone/>
            </a:pPr>
            <a:r>
              <a:rPr b="0" i="0" lang="en-US" sz="2900" u="sng" cap="none" strike="noStrike">
                <a:solidFill>
                  <a:schemeClr val="hlink"/>
                </a:solidFill>
                <a:latin typeface="Helvetica Neue"/>
                <a:ea typeface="Helvetica Neue"/>
                <a:cs typeface="Helvetica Neue"/>
                <a:sym typeface="Helvetica Neue"/>
                <a:hlinkClick r:id="rId9"/>
              </a:rPr>
              <a:t>openstack.org/marketplace</a:t>
            </a:r>
          </a:p>
        </p:txBody>
      </p:sp>
      <p:cxnSp>
        <p:nvCxnSpPr>
          <p:cNvPr id="580" name="Shape 580"/>
          <p:cNvCxnSpPr/>
          <p:nvPr/>
        </p:nvCxnSpPr>
        <p:spPr>
          <a:xfrm rot="10800000">
            <a:off x="20596251" y="6884464"/>
            <a:ext cx="1492500" cy="0"/>
          </a:xfrm>
          <a:prstGeom prst="straightConnector1">
            <a:avLst/>
          </a:prstGeom>
          <a:noFill/>
          <a:ln cap="flat" cmpd="sng" w="25400">
            <a:solidFill>
              <a:srgbClr val="DCDEE0"/>
            </a:solidFill>
            <a:prstDash val="solid"/>
            <a:miter/>
            <a:headEnd len="med" w="med" type="none"/>
            <a:tailEnd len="med" w="med" type="none"/>
          </a:ln>
        </p:spPr>
      </p:cxnSp>
      <p:cxnSp>
        <p:nvCxnSpPr>
          <p:cNvPr id="581" name="Shape 581"/>
          <p:cNvCxnSpPr/>
          <p:nvPr/>
        </p:nvCxnSpPr>
        <p:spPr>
          <a:xfrm rot="10800000">
            <a:off x="17050126" y="6884464"/>
            <a:ext cx="1492500" cy="0"/>
          </a:xfrm>
          <a:prstGeom prst="straightConnector1">
            <a:avLst/>
          </a:prstGeom>
          <a:noFill/>
          <a:ln cap="flat" cmpd="sng" w="25400">
            <a:solidFill>
              <a:srgbClr val="DCDEE0"/>
            </a:solidFill>
            <a:prstDash val="solid"/>
            <a:miter/>
            <a:headEnd len="med" w="med" type="none"/>
            <a:tailEnd len="med" w="med" type="none"/>
          </a:ln>
        </p:spPr>
      </p:cxnSp>
      <p:sp>
        <p:nvSpPr>
          <p:cNvPr id="582" name="Shape 582"/>
          <p:cNvSpPr/>
          <p:nvPr/>
        </p:nvSpPr>
        <p:spPr>
          <a:xfrm>
            <a:off x="19053540" y="6342062"/>
            <a:ext cx="1032000" cy="1031999"/>
          </a:xfrm>
          <a:prstGeom prst="ellipse">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ED2444"/>
              </a:buClr>
              <a:buFont typeface="Helvetica Neue"/>
              <a:buNone/>
            </a:pPr>
            <a:r>
              <a:t/>
            </a:r>
            <a:endParaRPr b="0" i="0" sz="3200" u="none" cap="none" strike="noStrike">
              <a:solidFill>
                <a:srgbClr val="ED2444"/>
              </a:solidFill>
              <a:latin typeface="Helvetica Neue"/>
              <a:ea typeface="Helvetica Neue"/>
              <a:cs typeface="Helvetica Neue"/>
              <a:sym typeface="Helvetica Neue"/>
            </a:endParaRPr>
          </a:p>
        </p:txBody>
      </p:sp>
      <p:sp>
        <p:nvSpPr>
          <p:cNvPr id="583" name="Shape 583"/>
          <p:cNvSpPr/>
          <p:nvPr/>
        </p:nvSpPr>
        <p:spPr>
          <a:xfrm>
            <a:off x="19315112" y="6432028"/>
            <a:ext cx="508800" cy="90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5000" u="none" cap="none" strike="noStrike">
                <a:solidFill>
                  <a:srgbClr val="FFFFFF"/>
                </a:solidFill>
                <a:latin typeface="Helvetica Neue"/>
                <a:ea typeface="Helvetica Neue"/>
                <a:cs typeface="Helvetica Neue"/>
                <a:sym typeface="Helvetica Neue"/>
              </a:rPr>
              <a:t>3</a:t>
            </a:r>
          </a:p>
        </p:txBody>
      </p:sp>
      <p:pic>
        <p:nvPicPr>
          <p:cNvPr id="584" name="Shape 584"/>
          <p:cNvPicPr preferRelativeResize="0"/>
          <p:nvPr/>
        </p:nvPicPr>
        <p:blipFill rotWithShape="1">
          <a:blip r:embed="rId10">
            <a:alphaModFix/>
          </a:blip>
          <a:srcRect b="0" l="0" r="0" t="0"/>
          <a:stretch/>
        </p:blipFill>
        <p:spPr>
          <a:xfrm>
            <a:off x="17054865" y="9337103"/>
            <a:ext cx="1755000" cy="1032000"/>
          </a:xfrm>
          <a:prstGeom prst="rect">
            <a:avLst/>
          </a:prstGeom>
          <a:noFill/>
          <a:ln>
            <a:noFill/>
          </a:ln>
        </p:spPr>
      </p:pic>
      <p:sp>
        <p:nvSpPr>
          <p:cNvPr id="585" name="Shape 585"/>
          <p:cNvSpPr/>
          <p:nvPr/>
        </p:nvSpPr>
        <p:spPr>
          <a:xfrm>
            <a:off x="17240798" y="7754549"/>
            <a:ext cx="5169000" cy="587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Public cloud provider</a:t>
            </a:r>
          </a:p>
        </p:txBody>
      </p:sp>
      <p:pic>
        <p:nvPicPr>
          <p:cNvPr id="586" name="Shape 586"/>
          <p:cNvPicPr preferRelativeResize="0"/>
          <p:nvPr/>
        </p:nvPicPr>
        <p:blipFill rotWithShape="1">
          <a:blip r:embed="rId11">
            <a:alphaModFix/>
          </a:blip>
          <a:srcRect b="0" l="0" r="0" t="0"/>
          <a:stretch/>
        </p:blipFill>
        <p:spPr>
          <a:xfrm>
            <a:off x="19813812" y="9139961"/>
            <a:ext cx="1755000" cy="1176600"/>
          </a:xfrm>
          <a:prstGeom prst="rect">
            <a:avLst/>
          </a:prstGeom>
          <a:noFill/>
          <a:ln>
            <a:noFill/>
          </a:ln>
        </p:spPr>
      </p:pic>
      <p:pic>
        <p:nvPicPr>
          <p:cNvPr id="587" name="Shape 587"/>
          <p:cNvPicPr preferRelativeResize="0"/>
          <p:nvPr/>
        </p:nvPicPr>
        <p:blipFill rotWithShape="1">
          <a:blip r:embed="rId12">
            <a:alphaModFix/>
          </a:blip>
          <a:srcRect b="0" l="0" r="0" t="0"/>
          <a:stretch/>
        </p:blipFill>
        <p:spPr>
          <a:xfrm>
            <a:off x="16878846" y="10658295"/>
            <a:ext cx="2107200" cy="1032000"/>
          </a:xfrm>
          <a:prstGeom prst="rect">
            <a:avLst/>
          </a:prstGeom>
          <a:noFill/>
          <a:ln>
            <a:noFill/>
          </a:ln>
        </p:spPr>
      </p:pic>
      <p:pic>
        <p:nvPicPr>
          <p:cNvPr id="588" name="Shape 588"/>
          <p:cNvPicPr preferRelativeResize="0"/>
          <p:nvPr/>
        </p:nvPicPr>
        <p:blipFill rotWithShape="1">
          <a:blip r:embed="rId13">
            <a:alphaModFix/>
          </a:blip>
          <a:srcRect b="0" l="0" r="0" t="0"/>
          <a:stretch/>
        </p:blipFill>
        <p:spPr>
          <a:xfrm>
            <a:off x="19306687" y="10682260"/>
            <a:ext cx="2769300" cy="984000"/>
          </a:xfrm>
          <a:prstGeom prst="rect">
            <a:avLst/>
          </a:prstGeom>
          <a:noFill/>
          <a:ln>
            <a:noFill/>
          </a:ln>
        </p:spPr>
      </p:pic>
      <p:pic>
        <p:nvPicPr>
          <p:cNvPr id="589" name="Shape 589"/>
          <p:cNvPicPr preferRelativeResize="0"/>
          <p:nvPr/>
        </p:nvPicPr>
        <p:blipFill rotWithShape="1">
          <a:blip r:embed="rId14">
            <a:alphaModFix/>
          </a:blip>
          <a:srcRect b="0" l="0" r="0" t="0"/>
          <a:stretch/>
        </p:blipFill>
        <p:spPr>
          <a:xfrm>
            <a:off x="2645865" y="12032946"/>
            <a:ext cx="1752600" cy="92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3" name="Shape 593"/>
        <p:cNvGrpSpPr/>
        <p:nvPr/>
      </p:nvGrpSpPr>
      <p:grpSpPr>
        <a:xfrm>
          <a:off x="0" y="0"/>
          <a:ext cx="0" cy="0"/>
          <a:chOff x="0" y="0"/>
          <a:chExt cx="0" cy="0"/>
        </a:xfrm>
      </p:grpSpPr>
      <p:sp>
        <p:nvSpPr>
          <p:cNvPr id="594" name="Shape 594"/>
          <p:cNvSpPr/>
          <p:nvPr/>
        </p:nvSpPr>
        <p:spPr>
          <a:xfrm>
            <a:off x="-42333" y="11563990"/>
            <a:ext cx="24434801" cy="2145711"/>
          </a:xfrm>
          <a:prstGeom prst="rect">
            <a:avLst/>
          </a:prstGeom>
          <a:solidFill>
            <a:srgbClr val="EFEFF1"/>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95" name="Shape 595"/>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96" name="Shape 596"/>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597" name="Shape 597"/>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598" name="Shape 598"/>
          <p:cNvSpPr/>
          <p:nvPr/>
        </p:nvSpPr>
        <p:spPr>
          <a:xfrm>
            <a:off x="1325171" y="3614064"/>
            <a:ext cx="17509902" cy="15652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OpenStack’s software releases</a:t>
            </a:r>
          </a:p>
        </p:txBody>
      </p:sp>
      <p:sp>
        <p:nvSpPr>
          <p:cNvPr id="599" name="Shape 599"/>
          <p:cNvSpPr/>
          <p:nvPr/>
        </p:nvSpPr>
        <p:spPr>
          <a:xfrm>
            <a:off x="1836464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600" name="Shape 600"/>
          <p:cNvSpPr/>
          <p:nvPr/>
        </p:nvSpPr>
        <p:spPr>
          <a:xfrm>
            <a:off x="14113076"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601" name="Shape 601"/>
          <p:cNvSpPr/>
          <p:nvPr/>
        </p:nvSpPr>
        <p:spPr>
          <a:xfrm>
            <a:off x="983002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602" name="Shape 602"/>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603" name="Shape 603"/>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604" name="Shape 604"/>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605" name="Shape 605"/>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606" name="Shape 606"/>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607" name="Shape 607"/>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USING OPENSTACK</a:t>
            </a:r>
          </a:p>
        </p:txBody>
      </p:sp>
      <p:sp>
        <p:nvSpPr>
          <p:cNvPr id="608" name="Shape 608"/>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
        <p:nvSpPr>
          <p:cNvPr id="609" name="Shape 609"/>
          <p:cNvSpPr/>
          <p:nvPr/>
        </p:nvSpPr>
        <p:spPr>
          <a:xfrm>
            <a:off x="1415717" y="8323963"/>
            <a:ext cx="12073270" cy="250280"/>
          </a:xfrm>
          <a:prstGeom prst="roundRect">
            <a:avLst>
              <a:gd fmla="val 0" name="adj"/>
            </a:avLst>
          </a:prstGeom>
          <a:solidFill>
            <a:srgbClr val="2AA6D5"/>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1" i="0" sz="2500" u="none" cap="none" strike="noStrike">
              <a:solidFill>
                <a:srgbClr val="FFFFFF"/>
              </a:solidFill>
              <a:latin typeface="Helvetica Neue"/>
              <a:ea typeface="Helvetica Neue"/>
              <a:cs typeface="Helvetica Neue"/>
              <a:sym typeface="Helvetica Neue"/>
            </a:endParaRPr>
          </a:p>
        </p:txBody>
      </p:sp>
      <p:grpSp>
        <p:nvGrpSpPr>
          <p:cNvPr id="610" name="Shape 610"/>
          <p:cNvGrpSpPr/>
          <p:nvPr/>
        </p:nvGrpSpPr>
        <p:grpSpPr>
          <a:xfrm>
            <a:off x="1435098" y="6178292"/>
            <a:ext cx="3269084" cy="2198224"/>
            <a:chOff x="-38101" y="-34291"/>
            <a:chExt cx="3269082" cy="2198223"/>
          </a:xfrm>
        </p:grpSpPr>
        <p:sp>
          <p:nvSpPr>
            <p:cNvPr id="611" name="Shape 611"/>
            <p:cNvSpPr/>
            <p:nvPr/>
          </p:nvSpPr>
          <p:spPr>
            <a:xfrm>
              <a:off x="129315" y="-34291"/>
              <a:ext cx="1578745" cy="5746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ED2544"/>
                </a:buClr>
                <a:buSzPct val="25000"/>
                <a:buFont typeface="Helvetica Neue"/>
                <a:buNone/>
              </a:pPr>
              <a:r>
                <a:rPr baseline="-25000" lang="en-US" sz="2700">
                  <a:solidFill>
                    <a:srgbClr val="ED2544"/>
                  </a:solidFill>
                  <a:latin typeface="Helvetica Neue"/>
                  <a:ea typeface="Helvetica Neue"/>
                  <a:cs typeface="Helvetica Neue"/>
                  <a:sym typeface="Helvetica Neue"/>
                </a:rPr>
                <a:t>NEWTON</a:t>
              </a:r>
            </a:p>
          </p:txBody>
        </p:sp>
        <p:sp>
          <p:nvSpPr>
            <p:cNvPr id="612" name="Shape 612"/>
            <p:cNvSpPr/>
            <p:nvPr/>
          </p:nvSpPr>
          <p:spPr>
            <a:xfrm>
              <a:off x="148754" y="573977"/>
              <a:ext cx="3082227" cy="523876"/>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October 2015</a:t>
              </a:r>
            </a:p>
          </p:txBody>
        </p:sp>
        <p:cxnSp>
          <p:nvCxnSpPr>
            <p:cNvPr id="613" name="Shape 613"/>
            <p:cNvCxnSpPr/>
            <p:nvPr/>
          </p:nvCxnSpPr>
          <p:spPr>
            <a:xfrm flipH="1" rot="10800000">
              <a:off x="-38101" y="117500"/>
              <a:ext cx="1" cy="2046431"/>
            </a:xfrm>
            <a:prstGeom prst="straightConnector1">
              <a:avLst/>
            </a:prstGeom>
            <a:noFill/>
            <a:ln cap="flat" cmpd="sng" w="25400">
              <a:solidFill>
                <a:srgbClr val="2AA6D5"/>
              </a:solidFill>
              <a:prstDash val="solid"/>
              <a:miter/>
              <a:headEnd len="med" w="med" type="none"/>
              <a:tailEnd len="med" w="med" type="none"/>
            </a:ln>
          </p:spPr>
        </p:cxnSp>
      </p:grpSp>
      <p:grpSp>
        <p:nvGrpSpPr>
          <p:cNvPr id="614" name="Shape 614"/>
          <p:cNvGrpSpPr/>
          <p:nvPr/>
        </p:nvGrpSpPr>
        <p:grpSpPr>
          <a:xfrm>
            <a:off x="7473016" y="6178292"/>
            <a:ext cx="3269084" cy="2198224"/>
            <a:chOff x="0" y="-34291"/>
            <a:chExt cx="3269082" cy="2198223"/>
          </a:xfrm>
        </p:grpSpPr>
        <p:sp>
          <p:nvSpPr>
            <p:cNvPr id="615" name="Shape 615"/>
            <p:cNvSpPr/>
            <p:nvPr/>
          </p:nvSpPr>
          <p:spPr>
            <a:xfrm>
              <a:off x="167416" y="-34291"/>
              <a:ext cx="1406791" cy="5746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ED2544"/>
                </a:buClr>
                <a:buSzPct val="25000"/>
                <a:buFont typeface="Helvetica Neue"/>
                <a:buNone/>
              </a:pPr>
              <a:r>
                <a:rPr baseline="-25000" lang="en-US" sz="2700">
                  <a:solidFill>
                    <a:srgbClr val="ED2544"/>
                  </a:solidFill>
                  <a:latin typeface="Helvetica Neue"/>
                  <a:ea typeface="Helvetica Neue"/>
                  <a:cs typeface="Helvetica Neue"/>
                  <a:sym typeface="Helvetica Neue"/>
                </a:rPr>
                <a:t>OCATA</a:t>
              </a:r>
            </a:p>
          </p:txBody>
        </p:sp>
        <p:sp>
          <p:nvSpPr>
            <p:cNvPr id="616" name="Shape 616"/>
            <p:cNvSpPr/>
            <p:nvPr/>
          </p:nvSpPr>
          <p:spPr>
            <a:xfrm>
              <a:off x="186854" y="573977"/>
              <a:ext cx="3082227" cy="523876"/>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lang="en-US" sz="2500">
                  <a:latin typeface="Helvetica Neue"/>
                  <a:ea typeface="Helvetica Neue"/>
                  <a:cs typeface="Helvetica Neue"/>
                  <a:sym typeface="Helvetica Neue"/>
                </a:rPr>
                <a:t>February 2017</a:t>
              </a:r>
            </a:p>
          </p:txBody>
        </p:sp>
        <p:cxnSp>
          <p:nvCxnSpPr>
            <p:cNvPr id="617" name="Shape 617"/>
            <p:cNvCxnSpPr/>
            <p:nvPr/>
          </p:nvCxnSpPr>
          <p:spPr>
            <a:xfrm flipH="1" rot="10800000">
              <a:off x="0" y="117500"/>
              <a:ext cx="1" cy="2046431"/>
            </a:xfrm>
            <a:prstGeom prst="straightConnector1">
              <a:avLst/>
            </a:prstGeom>
            <a:noFill/>
            <a:ln cap="flat" cmpd="sng" w="25400">
              <a:solidFill>
                <a:srgbClr val="2AA6D5"/>
              </a:solidFill>
              <a:prstDash val="solid"/>
              <a:miter/>
              <a:headEnd len="med" w="med" type="none"/>
              <a:tailEnd len="med" w="med" type="none"/>
            </a:ln>
          </p:spPr>
        </p:cxnSp>
      </p:grpSp>
      <p:grpSp>
        <p:nvGrpSpPr>
          <p:cNvPr id="618" name="Shape 618"/>
          <p:cNvGrpSpPr/>
          <p:nvPr/>
        </p:nvGrpSpPr>
        <p:grpSpPr>
          <a:xfrm>
            <a:off x="13460133" y="6178292"/>
            <a:ext cx="3269083" cy="2198224"/>
            <a:chOff x="-12701" y="-34291"/>
            <a:chExt cx="3269081" cy="2198223"/>
          </a:xfrm>
        </p:grpSpPr>
        <p:sp>
          <p:nvSpPr>
            <p:cNvPr id="619" name="Shape 619"/>
            <p:cNvSpPr/>
            <p:nvPr/>
          </p:nvSpPr>
          <p:spPr>
            <a:xfrm>
              <a:off x="154715" y="-34291"/>
              <a:ext cx="1673344" cy="5746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ED2544"/>
                </a:buClr>
                <a:buSzPct val="25000"/>
                <a:buFont typeface="Helvetica Neue"/>
                <a:buNone/>
              </a:pPr>
              <a:r>
                <a:rPr baseline="-25000" lang="en-US" sz="2700">
                  <a:solidFill>
                    <a:srgbClr val="ED2544"/>
                  </a:solidFill>
                  <a:latin typeface="Helvetica Neue"/>
                  <a:ea typeface="Helvetica Neue"/>
                  <a:cs typeface="Helvetica Neue"/>
                  <a:sym typeface="Helvetica Neue"/>
                </a:rPr>
                <a:t>PIKE</a:t>
              </a:r>
            </a:p>
          </p:txBody>
        </p:sp>
        <p:sp>
          <p:nvSpPr>
            <p:cNvPr id="620" name="Shape 620"/>
            <p:cNvSpPr/>
            <p:nvPr/>
          </p:nvSpPr>
          <p:spPr>
            <a:xfrm>
              <a:off x="174154" y="573977"/>
              <a:ext cx="3082226" cy="523876"/>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lang="en-US" sz="2500">
                  <a:latin typeface="Helvetica Neue"/>
                  <a:ea typeface="Helvetica Neue"/>
                  <a:cs typeface="Helvetica Neue"/>
                  <a:sym typeface="Helvetica Neue"/>
                </a:rPr>
                <a:t>August 2017</a:t>
              </a:r>
            </a:p>
          </p:txBody>
        </p:sp>
        <p:cxnSp>
          <p:nvCxnSpPr>
            <p:cNvPr id="621" name="Shape 621"/>
            <p:cNvCxnSpPr/>
            <p:nvPr/>
          </p:nvCxnSpPr>
          <p:spPr>
            <a:xfrm flipH="1" rot="10800000">
              <a:off x="-12701" y="117500"/>
              <a:ext cx="1" cy="2046431"/>
            </a:xfrm>
            <a:prstGeom prst="straightConnector1">
              <a:avLst/>
            </a:prstGeom>
            <a:noFill/>
            <a:ln cap="flat" cmpd="sng" w="25400">
              <a:solidFill>
                <a:srgbClr val="2AA6D5"/>
              </a:solidFill>
              <a:prstDash val="solid"/>
              <a:miter/>
              <a:headEnd len="med" w="med" type="none"/>
              <a:tailEnd len="med" w="med" type="none"/>
            </a:ln>
          </p:spPr>
        </p:cxnSp>
      </p:grpSp>
      <p:grpSp>
        <p:nvGrpSpPr>
          <p:cNvPr id="622" name="Shape 622"/>
          <p:cNvGrpSpPr/>
          <p:nvPr/>
        </p:nvGrpSpPr>
        <p:grpSpPr>
          <a:xfrm>
            <a:off x="19472650" y="6178292"/>
            <a:ext cx="3269084" cy="2198224"/>
            <a:chOff x="0" y="-34291"/>
            <a:chExt cx="3269082" cy="2198223"/>
          </a:xfrm>
        </p:grpSpPr>
        <p:sp>
          <p:nvSpPr>
            <p:cNvPr id="623" name="Shape 623"/>
            <p:cNvSpPr/>
            <p:nvPr/>
          </p:nvSpPr>
          <p:spPr>
            <a:xfrm>
              <a:off x="167415" y="-34291"/>
              <a:ext cx="1286241" cy="5746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ED2544"/>
                </a:buClr>
                <a:buSzPct val="25000"/>
                <a:buFont typeface="Helvetica Neue"/>
                <a:buNone/>
              </a:pPr>
              <a:r>
                <a:rPr baseline="-25000" lang="en-US" sz="2700">
                  <a:solidFill>
                    <a:srgbClr val="ED2544"/>
                  </a:solidFill>
                  <a:latin typeface="Helvetica Neue"/>
                  <a:ea typeface="Helvetica Neue"/>
                  <a:cs typeface="Helvetica Neue"/>
                  <a:sym typeface="Helvetica Neue"/>
                </a:rPr>
                <a:t>QUEENS</a:t>
              </a:r>
            </a:p>
          </p:txBody>
        </p:sp>
        <p:sp>
          <p:nvSpPr>
            <p:cNvPr id="624" name="Shape 624"/>
            <p:cNvSpPr/>
            <p:nvPr/>
          </p:nvSpPr>
          <p:spPr>
            <a:xfrm>
              <a:off x="186854" y="573977"/>
              <a:ext cx="3082227" cy="523876"/>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February 201</a:t>
              </a:r>
              <a:r>
                <a:rPr lang="en-US" sz="2500">
                  <a:latin typeface="Helvetica Neue"/>
                  <a:ea typeface="Helvetica Neue"/>
                  <a:cs typeface="Helvetica Neue"/>
                  <a:sym typeface="Helvetica Neue"/>
                </a:rPr>
                <a:t>8</a:t>
              </a:r>
            </a:p>
          </p:txBody>
        </p:sp>
        <p:cxnSp>
          <p:nvCxnSpPr>
            <p:cNvPr id="625" name="Shape 625"/>
            <p:cNvCxnSpPr/>
            <p:nvPr/>
          </p:nvCxnSpPr>
          <p:spPr>
            <a:xfrm flipH="1" rot="10800000">
              <a:off x="0" y="117500"/>
              <a:ext cx="1" cy="2046431"/>
            </a:xfrm>
            <a:prstGeom prst="straightConnector1">
              <a:avLst/>
            </a:prstGeom>
            <a:noFill/>
            <a:ln cap="flat" cmpd="sng" w="25400">
              <a:solidFill>
                <a:srgbClr val="DCDEE0"/>
              </a:solidFill>
              <a:prstDash val="solid"/>
              <a:miter/>
              <a:headEnd len="med" w="med" type="none"/>
              <a:tailEnd len="med" w="med" type="none"/>
            </a:ln>
          </p:spPr>
        </p:cxnSp>
      </p:grpSp>
      <p:sp>
        <p:nvSpPr>
          <p:cNvPr id="626" name="Shape 626"/>
          <p:cNvSpPr/>
          <p:nvPr/>
        </p:nvSpPr>
        <p:spPr>
          <a:xfrm>
            <a:off x="13472834" y="8323963"/>
            <a:ext cx="10026786" cy="250280"/>
          </a:xfrm>
          <a:prstGeom prst="roundRect">
            <a:avLst>
              <a:gd fmla="val 0" name="adj"/>
            </a:avLst>
          </a:prstGeom>
          <a:solidFill>
            <a:srgbClr val="F0F1F2"/>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1" i="0" sz="2500" u="none" cap="none" strike="noStrike">
              <a:solidFill>
                <a:srgbClr val="FFFFFF"/>
              </a:solidFill>
              <a:latin typeface="Helvetica Neue"/>
              <a:ea typeface="Helvetica Neue"/>
              <a:cs typeface="Helvetica Neue"/>
              <a:sym typeface="Helvetica Neue"/>
            </a:endParaRPr>
          </a:p>
        </p:txBody>
      </p:sp>
      <p:sp>
        <p:nvSpPr>
          <p:cNvPr id="627" name="Shape 627"/>
          <p:cNvSpPr/>
          <p:nvPr/>
        </p:nvSpPr>
        <p:spPr>
          <a:xfrm>
            <a:off x="7067957" y="9352714"/>
            <a:ext cx="6755636" cy="123507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Radley"/>
              <a:buNone/>
            </a:pPr>
            <a:r>
              <a:rPr b="1" i="0" lang="en-US" sz="3400" u="none" cap="none" strike="noStrike">
                <a:solidFill>
                  <a:srgbClr val="A6AAA9"/>
                </a:solidFill>
                <a:latin typeface="Radley"/>
                <a:ea typeface="Radley"/>
                <a:cs typeface="Radley"/>
                <a:sym typeface="Radley"/>
              </a:rPr>
              <a:t>Releases happen </a:t>
            </a:r>
            <a:br>
              <a:rPr b="1" i="0" lang="en-US" sz="3400" u="none" cap="none" strike="noStrike">
                <a:solidFill>
                  <a:srgbClr val="A6AAA9"/>
                </a:solidFill>
                <a:latin typeface="Radley"/>
                <a:ea typeface="Radley"/>
                <a:cs typeface="Radley"/>
                <a:sym typeface="Radley"/>
              </a:rPr>
            </a:br>
            <a:r>
              <a:rPr b="1" i="0" lang="en-US" sz="3400" u="none" cap="none" strike="noStrike">
                <a:solidFill>
                  <a:srgbClr val="A6AAA9"/>
                </a:solidFill>
                <a:latin typeface="Radley"/>
                <a:ea typeface="Radley"/>
                <a:cs typeface="Radley"/>
                <a:sym typeface="Radley"/>
              </a:rPr>
              <a:t>every 6 months</a:t>
            </a:r>
          </a:p>
        </p:txBody>
      </p:sp>
      <p:cxnSp>
        <p:nvCxnSpPr>
          <p:cNvPr id="628" name="Shape 628"/>
          <p:cNvCxnSpPr/>
          <p:nvPr/>
        </p:nvCxnSpPr>
        <p:spPr>
          <a:xfrm>
            <a:off x="7443800" y="9258599"/>
            <a:ext cx="6003951" cy="0"/>
          </a:xfrm>
          <a:prstGeom prst="straightConnector1">
            <a:avLst/>
          </a:prstGeom>
          <a:noFill/>
          <a:ln cap="flat" cmpd="sng" w="25400">
            <a:solidFill>
              <a:srgbClr val="A6AAA9"/>
            </a:solidFill>
            <a:prstDash val="solid"/>
            <a:miter/>
            <a:headEnd len="med" w="med" type="triangle"/>
            <a:tailEnd len="med" w="med" type="triangle"/>
          </a:ln>
        </p:spPr>
      </p:cxnSp>
      <p:sp>
        <p:nvSpPr>
          <p:cNvPr id="629" name="Shape 629"/>
          <p:cNvSpPr/>
          <p:nvPr/>
        </p:nvSpPr>
        <p:spPr>
          <a:xfrm>
            <a:off x="14630175" y="9106199"/>
            <a:ext cx="3362400" cy="12153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Radley"/>
              <a:buNone/>
            </a:pPr>
            <a:r>
              <a:rPr b="1" lang="en-US" sz="3400">
                <a:solidFill>
                  <a:srgbClr val="A6AAA9"/>
                </a:solidFill>
                <a:latin typeface="Radley"/>
                <a:ea typeface="Radley"/>
                <a:cs typeface="Radley"/>
                <a:sym typeface="Radley"/>
              </a:rPr>
              <a:t>In development</a:t>
            </a:r>
          </a:p>
        </p:txBody>
      </p:sp>
      <p:sp>
        <p:nvSpPr>
          <p:cNvPr id="630" name="Shape 630"/>
          <p:cNvSpPr/>
          <p:nvPr/>
        </p:nvSpPr>
        <p:spPr>
          <a:xfrm>
            <a:off x="15728885" y="7724604"/>
            <a:ext cx="624926" cy="1672895"/>
          </a:xfrm>
          <a:custGeom>
            <a:pathLst>
              <a:path extrusionOk="0" h="120000" w="120000">
                <a:moveTo>
                  <a:pt x="32834" y="120000"/>
                </a:moveTo>
                <a:cubicBezTo>
                  <a:pt x="159125" y="74761"/>
                  <a:pt x="148178" y="34761"/>
                  <a:pt x="0" y="0"/>
                </a:cubicBezTo>
              </a:path>
            </a:pathLst>
          </a:custGeom>
          <a:noFill/>
          <a:ln cap="flat" cmpd="sng" w="25400">
            <a:solidFill>
              <a:srgbClr val="A6AAA9"/>
            </a:solidFill>
            <a:prstDash val="solid"/>
            <a:miter/>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Font typeface="Helvetica Neue"/>
              <a:buNone/>
            </a:pPr>
            <a:r>
              <a:t/>
            </a:r>
            <a:endParaRPr b="0" i="0" sz="5000" u="none" cap="none" strike="noStrike">
              <a:solidFill>
                <a:srgbClr val="000000"/>
              </a:solidFill>
              <a:latin typeface="Helvetica Neue"/>
              <a:ea typeface="Helvetica Neue"/>
              <a:cs typeface="Helvetica Neue"/>
              <a:sym typeface="Helvetica Neue"/>
            </a:endParaRPr>
          </a:p>
        </p:txBody>
      </p:sp>
      <p:sp>
        <p:nvSpPr>
          <p:cNvPr id="631" name="Shape 631"/>
          <p:cNvSpPr/>
          <p:nvPr/>
        </p:nvSpPr>
        <p:spPr>
          <a:xfrm>
            <a:off x="1199453" y="12120907"/>
            <a:ext cx="12505800" cy="1031876"/>
          </a:xfrm>
          <a:prstGeom prst="rect">
            <a:avLst/>
          </a:prstGeom>
          <a:noFill/>
          <a:ln>
            <a:noFill/>
          </a:ln>
        </p:spPr>
        <p:txBody>
          <a:bodyPr anchorCtr="0" anchor="ctr" bIns="71425" lIns="71425" rIns="71425" tIns="71425">
            <a:noAutofit/>
          </a:bodyPr>
          <a:lstStyle/>
          <a:p>
            <a:pPr indent="0" lvl="0" marL="0" marR="0" rtl="0" algn="just">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Most clouds run one of the two most recent releases</a:t>
            </a:r>
          </a:p>
          <a:p>
            <a:pPr indent="0" lvl="0" marL="0" marR="0" rtl="0" algn="just">
              <a:lnSpc>
                <a:spcPct val="100000"/>
              </a:lnSpc>
              <a:spcBef>
                <a:spcPts val="0"/>
              </a:spcBef>
              <a:spcAft>
                <a:spcPts val="0"/>
              </a:spcAft>
              <a:buClr>
                <a:srgbClr val="000000"/>
              </a:buClr>
              <a:buSzPct val="25000"/>
              <a:buFont typeface="Helvetica Neue"/>
              <a:buNone/>
            </a:pPr>
            <a:r>
              <a:rPr b="0" i="0" lang="en-US" sz="2900" u="none" cap="none" strike="noStrike">
                <a:solidFill>
                  <a:srgbClr val="000000"/>
                </a:solidFill>
                <a:latin typeface="Helvetica Neue"/>
                <a:ea typeface="Helvetica Neue"/>
                <a:cs typeface="Helvetica Neue"/>
                <a:sym typeface="Helvetica Neue"/>
              </a:rPr>
              <a:t>Learn more about the releases at </a:t>
            </a:r>
            <a:r>
              <a:rPr b="0" i="0" lang="en-US" sz="2900" u="sng" cap="none" strike="noStrike">
                <a:solidFill>
                  <a:schemeClr val="hlink"/>
                </a:solidFill>
                <a:latin typeface="Helvetica Neue"/>
                <a:ea typeface="Helvetica Neue"/>
                <a:cs typeface="Helvetica Neue"/>
                <a:sym typeface="Helvetica Neue"/>
                <a:hlinkClick r:id="rId4"/>
              </a:rPr>
              <a:t>openstack.org/software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5" name="Shape 635"/>
        <p:cNvGrpSpPr/>
        <p:nvPr/>
      </p:nvGrpSpPr>
      <p:grpSpPr>
        <a:xfrm>
          <a:off x="0" y="0"/>
          <a:ext cx="0" cy="0"/>
          <a:chOff x="0" y="0"/>
          <a:chExt cx="0" cy="0"/>
        </a:xfrm>
      </p:grpSpPr>
      <p:sp>
        <p:nvSpPr>
          <p:cNvPr id="636" name="Shape 636"/>
          <p:cNvSpPr/>
          <p:nvPr/>
        </p:nvSpPr>
        <p:spPr>
          <a:xfrm>
            <a:off x="12839350" y="6142487"/>
            <a:ext cx="10415100" cy="2723700"/>
          </a:xfrm>
          <a:prstGeom prst="wedgeRoundRectCallout">
            <a:avLst>
              <a:gd fmla="val -14813" name="adj1"/>
              <a:gd fmla="val 72366" name="adj2"/>
              <a:gd fmla="val 0" name="adj3"/>
            </a:avLst>
          </a:prstGeom>
          <a:solidFill>
            <a:srgbClr val="EFEFE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7" name="Shape 637"/>
          <p:cNvSpPr/>
          <p:nvPr/>
        </p:nvSpPr>
        <p:spPr>
          <a:xfrm>
            <a:off x="1689175" y="6089700"/>
            <a:ext cx="9334800" cy="2387400"/>
          </a:xfrm>
          <a:prstGeom prst="wedgeRoundRectCallout">
            <a:avLst>
              <a:gd fmla="val -11107" name="adj1"/>
              <a:gd fmla="val 64098" name="adj2"/>
              <a:gd fmla="val 0" name="adj3"/>
            </a:avLst>
          </a:prstGeom>
          <a:solidFill>
            <a:srgbClr val="EFEFE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8" name="Shape 638"/>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9" name="Shape 639"/>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640" name="Shape 640"/>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641" name="Shape 641"/>
          <p:cNvSpPr/>
          <p:nvPr/>
        </p:nvSpPr>
        <p:spPr>
          <a:xfrm>
            <a:off x="1378451" y="3687437"/>
            <a:ext cx="17039400" cy="1565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lang="en-US" sz="9300">
                <a:latin typeface="Helvetica Neue"/>
                <a:ea typeface="Helvetica Neue"/>
                <a:cs typeface="Helvetica Neue"/>
                <a:sym typeface="Helvetica Neue"/>
              </a:rPr>
              <a:t>It costs less and does more</a:t>
            </a:r>
          </a:p>
        </p:txBody>
      </p:sp>
      <p:cxnSp>
        <p:nvCxnSpPr>
          <p:cNvPr id="642" name="Shape 642"/>
          <p:cNvCxnSpPr/>
          <p:nvPr/>
        </p:nvCxnSpPr>
        <p:spPr>
          <a:xfrm>
            <a:off x="1378440" y="5465528"/>
            <a:ext cx="21627000" cy="0"/>
          </a:xfrm>
          <a:prstGeom prst="straightConnector1">
            <a:avLst/>
          </a:prstGeom>
          <a:noFill/>
          <a:ln cap="flat" cmpd="sng" w="25400">
            <a:solidFill>
              <a:srgbClr val="DCDEE0"/>
            </a:solidFill>
            <a:prstDash val="solid"/>
            <a:miter/>
            <a:headEnd len="med" w="med" type="none"/>
            <a:tailEnd len="med" w="med" type="none"/>
          </a:ln>
        </p:spPr>
      </p:cxnSp>
      <p:sp>
        <p:nvSpPr>
          <p:cNvPr id="643" name="Shape 643"/>
          <p:cNvSpPr/>
          <p:nvPr/>
        </p:nvSpPr>
        <p:spPr>
          <a:xfrm>
            <a:off x="1836464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644" name="Shape 644"/>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645" name="Shape 645"/>
          <p:cNvSpPr/>
          <p:nvPr/>
        </p:nvSpPr>
        <p:spPr>
          <a:xfrm>
            <a:off x="983002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646" name="Shape 646"/>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647" name="Shape 647"/>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648" name="Shape 648"/>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649" name="Shape 649"/>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650" name="Shape 650"/>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651" name="Shape 651"/>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652" name="Shape 652"/>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FAQS</a:t>
            </a:r>
          </a:p>
        </p:txBody>
      </p:sp>
      <p:pic>
        <p:nvPicPr>
          <p:cNvPr id="653" name="Shape 653">
            <a:hlinkClick r:id="rId4"/>
          </p:cNvPr>
          <p:cNvPicPr preferRelativeResize="0"/>
          <p:nvPr/>
        </p:nvPicPr>
        <p:blipFill rotWithShape="1">
          <a:blip r:embed="rId5">
            <a:alphaModFix/>
          </a:blip>
          <a:srcRect b="0" l="0" r="0" t="0"/>
          <a:stretch/>
        </p:blipFill>
        <p:spPr>
          <a:xfrm>
            <a:off x="1378450" y="10187859"/>
            <a:ext cx="5626200" cy="3123899"/>
          </a:xfrm>
          <a:prstGeom prst="rect">
            <a:avLst/>
          </a:prstGeom>
          <a:noFill/>
          <a:ln>
            <a:noFill/>
          </a:ln>
          <a:effectLst>
            <a:outerShdw blurRad="127000" rotWithShape="0" dir="5400000" dist="25400">
              <a:srgbClr val="000000">
                <a:alpha val="32941"/>
              </a:srgbClr>
            </a:outerShdw>
          </a:effectLst>
        </p:spPr>
      </p:pic>
      <p:sp>
        <p:nvSpPr>
          <p:cNvPr id="654" name="Shape 654"/>
          <p:cNvSpPr/>
          <p:nvPr/>
        </p:nvSpPr>
        <p:spPr>
          <a:xfrm>
            <a:off x="6813899" y="11299350"/>
            <a:ext cx="6633599" cy="2012400"/>
          </a:xfrm>
          <a:custGeom>
            <a:pathLst>
              <a:path extrusionOk="0" h="120000" w="120000">
                <a:moveTo>
                  <a:pt x="7955" y="0"/>
                </a:moveTo>
                <a:lnTo>
                  <a:pt x="7955" y="45205"/>
                </a:lnTo>
                <a:lnTo>
                  <a:pt x="0" y="59805"/>
                </a:lnTo>
                <a:lnTo>
                  <a:pt x="7955" y="74405"/>
                </a:lnTo>
                <a:lnTo>
                  <a:pt x="7955" y="120000"/>
                </a:lnTo>
                <a:lnTo>
                  <a:pt x="120000" y="120000"/>
                </a:lnTo>
                <a:lnTo>
                  <a:pt x="120000" y="0"/>
                </a:lnTo>
                <a:lnTo>
                  <a:pt x="7955" y="0"/>
                </a:lnTo>
                <a:close/>
              </a:path>
            </a:pathLst>
          </a:cu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5" name="Shape 655"/>
          <p:cNvSpPr/>
          <p:nvPr/>
        </p:nvSpPr>
        <p:spPr>
          <a:xfrm>
            <a:off x="7525974" y="11697900"/>
            <a:ext cx="5356800" cy="1215300"/>
          </a:xfrm>
          <a:prstGeom prst="rect">
            <a:avLst/>
          </a:prstGeom>
          <a:noFill/>
          <a:ln>
            <a:noFill/>
          </a:ln>
        </p:spPr>
        <p:txBody>
          <a:bodyPr anchorCtr="0" anchor="ctr" bIns="71425" lIns="71425" rIns="71425" tIns="71425">
            <a:noAutofit/>
          </a:bodyPr>
          <a:lstStyle/>
          <a:p>
            <a:pPr indent="0" lvl="0" marL="0" marR="0" rtl="0" algn="l">
              <a:lnSpc>
                <a:spcPct val="140000"/>
              </a:lnSpc>
              <a:spcBef>
                <a:spcPts val="0"/>
              </a:spcBef>
              <a:spcAft>
                <a:spcPts val="0"/>
              </a:spcAft>
              <a:buClr>
                <a:srgbClr val="010F2B"/>
              </a:buClr>
              <a:buSzPct val="25000"/>
              <a:buFont typeface="Helvetica Neue"/>
              <a:buNone/>
            </a:pPr>
            <a:r>
              <a:rPr b="0" i="0" lang="en-US" sz="2400" u="none" cap="none" strike="noStrike">
                <a:solidFill>
                  <a:srgbClr val="010F2B"/>
                </a:solidFill>
                <a:latin typeface="Helvetica Neue"/>
                <a:ea typeface="Helvetica Neue"/>
                <a:cs typeface="Helvetica Neue"/>
                <a:sym typeface="Helvetica Neue"/>
              </a:rPr>
              <a:t>Watch this session:</a:t>
            </a:r>
          </a:p>
          <a:p>
            <a:pPr indent="0" lvl="0" marL="0" marR="0" rtl="0" algn="l">
              <a:lnSpc>
                <a:spcPct val="140000"/>
              </a:lnSpc>
              <a:spcBef>
                <a:spcPts val="0"/>
              </a:spcBef>
              <a:spcAft>
                <a:spcPts val="0"/>
              </a:spcAft>
              <a:buClr>
                <a:srgbClr val="2AA6D5"/>
              </a:buClr>
              <a:buSzPct val="25000"/>
              <a:buFont typeface="Helvetica Neue"/>
              <a:buNone/>
            </a:pPr>
            <a:r>
              <a:rPr b="0" i="0" lang="en-US" sz="2400" u="sng" cap="none" strike="noStrike">
                <a:solidFill>
                  <a:schemeClr val="hlink"/>
                </a:solidFill>
                <a:latin typeface="Helvetica Neue"/>
                <a:ea typeface="Helvetica Neue"/>
                <a:cs typeface="Helvetica Neue"/>
                <a:sym typeface="Helvetica Neue"/>
                <a:hlinkClick r:id="rId6"/>
              </a:rPr>
              <a:t>Elephant in the Room: What's the TCO for an OpenStack Cloud?</a:t>
            </a:r>
          </a:p>
        </p:txBody>
      </p:sp>
      <p:sp>
        <p:nvSpPr>
          <p:cNvPr id="656" name="Shape 656"/>
          <p:cNvSpPr txBox="1"/>
          <p:nvPr/>
        </p:nvSpPr>
        <p:spPr>
          <a:xfrm>
            <a:off x="1609075" y="6544637"/>
            <a:ext cx="9495000" cy="3675600"/>
          </a:xfrm>
          <a:prstGeom prst="rect">
            <a:avLst/>
          </a:prstGeom>
          <a:noFill/>
          <a:ln>
            <a:noFill/>
          </a:ln>
        </p:spPr>
        <p:txBody>
          <a:bodyPr anchorCtr="0" anchor="t" bIns="91425" lIns="91425" rIns="91425" tIns="91425">
            <a:noAutofit/>
          </a:bodyPr>
          <a:lstStyle/>
          <a:p>
            <a:pPr lvl="0" rtl="0" algn="ctr">
              <a:spcBef>
                <a:spcPts val="0"/>
              </a:spcBef>
              <a:buNone/>
            </a:pPr>
            <a:r>
              <a:rPr i="1" lang="en-US" sz="3400">
                <a:solidFill>
                  <a:srgbClr val="4E4540"/>
                </a:solidFill>
              </a:rPr>
              <a:t>“In all private cloud-based applications…we expect approximately 70% of cost savings as compared to classical IT solutions.”</a:t>
            </a:r>
          </a:p>
          <a:p>
            <a:pPr lvl="0" rtl="0" algn="ctr">
              <a:spcBef>
                <a:spcPts val="0"/>
              </a:spcBef>
              <a:buClr>
                <a:srgbClr val="DA1A32"/>
              </a:buClr>
              <a:buFont typeface="Open Sans"/>
              <a:buNone/>
            </a:pPr>
            <a:r>
              <a:t/>
            </a:r>
            <a:endParaRPr i="1" sz="4800">
              <a:solidFill>
                <a:srgbClr val="4E4540"/>
              </a:solidFill>
              <a:latin typeface="Open Sans"/>
              <a:ea typeface="Open Sans"/>
              <a:cs typeface="Open Sans"/>
              <a:sym typeface="Open Sans"/>
            </a:endParaRPr>
          </a:p>
        </p:txBody>
      </p:sp>
      <p:sp>
        <p:nvSpPr>
          <p:cNvPr id="657" name="Shape 657"/>
          <p:cNvSpPr txBox="1"/>
          <p:nvPr/>
        </p:nvSpPr>
        <p:spPr>
          <a:xfrm>
            <a:off x="5768400" y="8920125"/>
            <a:ext cx="6633600" cy="824700"/>
          </a:xfrm>
          <a:prstGeom prst="rect">
            <a:avLst/>
          </a:prstGeom>
          <a:noFill/>
          <a:ln>
            <a:noFill/>
          </a:ln>
        </p:spPr>
        <p:txBody>
          <a:bodyPr anchorCtr="0" anchor="t" bIns="91425" lIns="91425" rIns="91425" tIns="91425">
            <a:noAutofit/>
          </a:bodyPr>
          <a:lstStyle/>
          <a:p>
            <a:pPr lvl="0" rtl="0" algn="l">
              <a:spcBef>
                <a:spcPts val="0"/>
              </a:spcBef>
              <a:buClr>
                <a:srgbClr val="DA1A32"/>
              </a:buClr>
              <a:buSzPct val="25000"/>
              <a:buFont typeface="Open Sans"/>
              <a:buNone/>
            </a:pPr>
            <a:r>
              <a:rPr lang="en-US" sz="3400">
                <a:solidFill>
                  <a:srgbClr val="DA1A32"/>
                </a:solidFill>
              </a:rPr>
              <a:t>–Holger Urban, Volkswagen</a:t>
            </a:r>
          </a:p>
        </p:txBody>
      </p:sp>
      <p:sp>
        <p:nvSpPr>
          <p:cNvPr id="658" name="Shape 658"/>
          <p:cNvSpPr txBox="1"/>
          <p:nvPr/>
        </p:nvSpPr>
        <p:spPr>
          <a:xfrm>
            <a:off x="13081600" y="6010212"/>
            <a:ext cx="9930600" cy="2536200"/>
          </a:xfrm>
          <a:prstGeom prst="rect">
            <a:avLst/>
          </a:prstGeom>
          <a:noFill/>
          <a:ln>
            <a:noFill/>
          </a:ln>
        </p:spPr>
        <p:txBody>
          <a:bodyPr anchorCtr="0" anchor="ctr" bIns="91425" lIns="91425" rIns="91425" tIns="91425">
            <a:noAutofit/>
          </a:bodyPr>
          <a:lstStyle/>
          <a:p>
            <a:pPr lvl="0" algn="ctr">
              <a:spcBef>
                <a:spcPts val="0"/>
              </a:spcBef>
              <a:buNone/>
            </a:pPr>
            <a:r>
              <a:rPr i="1" lang="en-US" sz="3200">
                <a:solidFill>
                  <a:srgbClr val="434343"/>
                </a:solidFill>
              </a:rPr>
              <a:t>“TD Bank...experienced a 25% to 40% costs savings on their platforms and virtual machines over their previous solution by deploying OpenStack.”</a:t>
            </a:r>
          </a:p>
        </p:txBody>
      </p:sp>
      <p:sp>
        <p:nvSpPr>
          <p:cNvPr id="659" name="Shape 659"/>
          <p:cNvSpPr txBox="1"/>
          <p:nvPr/>
        </p:nvSpPr>
        <p:spPr>
          <a:xfrm>
            <a:off x="16952725" y="9303800"/>
            <a:ext cx="6473400" cy="1023600"/>
          </a:xfrm>
          <a:prstGeom prst="rect">
            <a:avLst/>
          </a:prstGeom>
          <a:noFill/>
          <a:ln>
            <a:noFill/>
          </a:ln>
        </p:spPr>
        <p:txBody>
          <a:bodyPr anchorCtr="0" anchor="t" bIns="91425" lIns="91425" rIns="91425" tIns="91425">
            <a:noAutofit/>
          </a:bodyPr>
          <a:lstStyle/>
          <a:p>
            <a:pPr lvl="0" rtl="0" algn="ctr">
              <a:spcBef>
                <a:spcPts val="0"/>
              </a:spcBef>
              <a:buClr>
                <a:schemeClr val="dk1"/>
              </a:buClr>
              <a:buSzPct val="32352"/>
              <a:buFont typeface="Arial"/>
              <a:buNone/>
            </a:pPr>
            <a:r>
              <a:rPr lang="en-US" sz="3400">
                <a:solidFill>
                  <a:srgbClr val="ED2544"/>
                </a:solidFill>
                <a:highlight>
                  <a:srgbClr val="FFFFFF"/>
                </a:highlight>
              </a:rPr>
              <a:t>–Forbes, “3 Reasons Why An OpenStack Private Cloud May Cost You Less Than Amazon Web Services”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5" name="Shape 665"/>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666" name="Shape 666"/>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667" name="Shape 667"/>
          <p:cNvSpPr/>
          <p:nvPr/>
        </p:nvSpPr>
        <p:spPr>
          <a:xfrm>
            <a:off x="1325175" y="4191600"/>
            <a:ext cx="21627000" cy="17889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lang="en-US" sz="8600">
                <a:latin typeface="Helvetica Neue"/>
                <a:ea typeface="Helvetica Neue"/>
                <a:cs typeface="Helvetica Neue"/>
                <a:sym typeface="Helvetica Neue"/>
              </a:rPr>
              <a:t>OpenStack is recognized for its security</a:t>
            </a:r>
          </a:p>
        </p:txBody>
      </p:sp>
      <p:sp>
        <p:nvSpPr>
          <p:cNvPr id="668" name="Shape 668"/>
          <p:cNvSpPr/>
          <p:nvPr/>
        </p:nvSpPr>
        <p:spPr>
          <a:xfrm>
            <a:off x="4825897" y="10608999"/>
            <a:ext cx="9198000" cy="2593200"/>
          </a:xfrm>
          <a:custGeom>
            <a:pathLst>
              <a:path extrusionOk="0" h="120000" w="120000">
                <a:moveTo>
                  <a:pt x="7238" y="0"/>
                </a:moveTo>
                <a:lnTo>
                  <a:pt x="7238" y="45205"/>
                </a:lnTo>
                <a:lnTo>
                  <a:pt x="0" y="59805"/>
                </a:lnTo>
                <a:lnTo>
                  <a:pt x="7238" y="74405"/>
                </a:lnTo>
                <a:lnTo>
                  <a:pt x="7238" y="120000"/>
                </a:lnTo>
                <a:lnTo>
                  <a:pt x="120000" y="120000"/>
                </a:lnTo>
                <a:lnTo>
                  <a:pt x="120000" y="0"/>
                </a:lnTo>
                <a:lnTo>
                  <a:pt x="7238" y="0"/>
                </a:lnTo>
                <a:close/>
              </a:path>
            </a:pathLst>
          </a:cu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9" name="Shape 669"/>
          <p:cNvSpPr/>
          <p:nvPr/>
        </p:nvSpPr>
        <p:spPr>
          <a:xfrm>
            <a:off x="5578450" y="11011150"/>
            <a:ext cx="8186400" cy="1788900"/>
          </a:xfrm>
          <a:prstGeom prst="rect">
            <a:avLst/>
          </a:prstGeom>
          <a:noFill/>
          <a:ln>
            <a:noFill/>
          </a:ln>
        </p:spPr>
        <p:txBody>
          <a:bodyPr anchorCtr="0" anchor="ctr" bIns="71425" lIns="71425" rIns="71425" tIns="71425">
            <a:noAutofit/>
          </a:bodyPr>
          <a:lstStyle/>
          <a:p>
            <a:pPr indent="0" lvl="0" marL="0" marR="0" rtl="0" algn="l">
              <a:lnSpc>
                <a:spcPct val="140000"/>
              </a:lnSpc>
              <a:spcBef>
                <a:spcPts val="0"/>
              </a:spcBef>
              <a:spcAft>
                <a:spcPts val="0"/>
              </a:spcAft>
              <a:buClr>
                <a:srgbClr val="010F2B"/>
              </a:buClr>
              <a:buSzPct val="25000"/>
              <a:buFont typeface="Helvetica Neue"/>
              <a:buNone/>
            </a:pPr>
            <a:r>
              <a:rPr b="0" i="0" lang="en-US" sz="3600" u="none" cap="none" strike="noStrike">
                <a:solidFill>
                  <a:srgbClr val="010F2B"/>
                </a:solidFill>
                <a:latin typeface="Helvetica Neue"/>
                <a:ea typeface="Helvetica Neue"/>
                <a:cs typeface="Helvetica Neue"/>
                <a:sym typeface="Helvetica Neue"/>
              </a:rPr>
              <a:t>“The OpenStack community is taking security seriously…” </a:t>
            </a:r>
          </a:p>
        </p:txBody>
      </p:sp>
      <p:pic>
        <p:nvPicPr>
          <p:cNvPr id="670" name="Shape 670"/>
          <p:cNvPicPr preferRelativeResize="0"/>
          <p:nvPr/>
        </p:nvPicPr>
        <p:blipFill rotWithShape="1">
          <a:blip r:embed="rId4">
            <a:alphaModFix/>
          </a:blip>
          <a:srcRect b="0" l="0" r="0" t="0"/>
          <a:stretch/>
        </p:blipFill>
        <p:spPr>
          <a:xfrm>
            <a:off x="1887873" y="10650200"/>
            <a:ext cx="2149800" cy="2149800"/>
          </a:xfrm>
          <a:prstGeom prst="rect">
            <a:avLst/>
          </a:prstGeom>
          <a:noFill/>
          <a:ln>
            <a:noFill/>
          </a:ln>
        </p:spPr>
      </p:pic>
      <p:cxnSp>
        <p:nvCxnSpPr>
          <p:cNvPr id="671" name="Shape 671"/>
          <p:cNvCxnSpPr/>
          <p:nvPr/>
        </p:nvCxnSpPr>
        <p:spPr>
          <a:xfrm>
            <a:off x="1378440" y="6234653"/>
            <a:ext cx="21627120" cy="0"/>
          </a:xfrm>
          <a:prstGeom prst="straightConnector1">
            <a:avLst/>
          </a:prstGeom>
          <a:noFill/>
          <a:ln cap="flat" cmpd="sng" w="25400">
            <a:solidFill>
              <a:srgbClr val="DCDEE0"/>
            </a:solidFill>
            <a:prstDash val="solid"/>
            <a:miter/>
            <a:headEnd len="med" w="med" type="none"/>
            <a:tailEnd len="med" w="med" type="none"/>
          </a:ln>
        </p:spPr>
      </p:cxnSp>
      <p:sp>
        <p:nvSpPr>
          <p:cNvPr id="672" name="Shape 672"/>
          <p:cNvSpPr/>
          <p:nvPr/>
        </p:nvSpPr>
        <p:spPr>
          <a:xfrm>
            <a:off x="1836464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673" name="Shape 673"/>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674" name="Shape 674"/>
          <p:cNvSpPr/>
          <p:nvPr/>
        </p:nvSpPr>
        <p:spPr>
          <a:xfrm>
            <a:off x="983002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675" name="Shape 675"/>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676" name="Shape 676"/>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677" name="Shape 677"/>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678" name="Shape 678"/>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679" name="Shape 679"/>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680" name="Shape 680"/>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681" name="Shape 681"/>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FAQS</a:t>
            </a:r>
          </a:p>
        </p:txBody>
      </p:sp>
      <p:pic>
        <p:nvPicPr>
          <p:cNvPr id="682" name="Shape 682"/>
          <p:cNvPicPr preferRelativeResize="0"/>
          <p:nvPr/>
        </p:nvPicPr>
        <p:blipFill>
          <a:blip r:embed="rId5">
            <a:alphaModFix/>
          </a:blip>
          <a:stretch>
            <a:fillRect/>
          </a:stretch>
        </p:blipFill>
        <p:spPr>
          <a:xfrm>
            <a:off x="1069075" y="6581475"/>
            <a:ext cx="3426525" cy="3426525"/>
          </a:xfrm>
          <a:prstGeom prst="rect">
            <a:avLst/>
          </a:prstGeom>
          <a:noFill/>
          <a:ln>
            <a:noFill/>
          </a:ln>
        </p:spPr>
      </p:pic>
      <p:pic>
        <p:nvPicPr>
          <p:cNvPr descr="Screen Shot 2017-03-20 at 2.28.39 PM.png" id="683" name="Shape 683"/>
          <p:cNvPicPr preferRelativeResize="0"/>
          <p:nvPr/>
        </p:nvPicPr>
        <p:blipFill>
          <a:blip r:embed="rId6">
            <a:alphaModFix/>
          </a:blip>
          <a:stretch>
            <a:fillRect/>
          </a:stretch>
        </p:blipFill>
        <p:spPr>
          <a:xfrm>
            <a:off x="5195825" y="7278812"/>
            <a:ext cx="14916150" cy="2286000"/>
          </a:xfrm>
          <a:prstGeom prst="rect">
            <a:avLst/>
          </a:prstGeom>
          <a:noFill/>
          <a:ln>
            <a:noFill/>
          </a:ln>
        </p:spPr>
      </p:pic>
      <p:sp>
        <p:nvSpPr>
          <p:cNvPr id="684" name="Shape 684"/>
          <p:cNvSpPr txBox="1"/>
          <p:nvPr/>
        </p:nvSpPr>
        <p:spPr>
          <a:xfrm>
            <a:off x="13716000" y="6184450"/>
            <a:ext cx="19594200" cy="22860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685" name="Shape 685"/>
          <p:cNvSpPr txBox="1"/>
          <p:nvPr/>
        </p:nvSpPr>
        <p:spPr>
          <a:xfrm>
            <a:off x="15087600" y="12500700"/>
            <a:ext cx="8186400" cy="1215300"/>
          </a:xfrm>
          <a:prstGeom prst="rect">
            <a:avLst/>
          </a:prstGeom>
          <a:noFill/>
          <a:ln>
            <a:noFill/>
          </a:ln>
        </p:spPr>
        <p:txBody>
          <a:bodyPr anchorCtr="0" anchor="t" bIns="91425" lIns="91425" rIns="91425" tIns="91425">
            <a:noAutofit/>
          </a:bodyPr>
          <a:lstStyle/>
          <a:p>
            <a:pPr lvl="0" algn="r">
              <a:spcBef>
                <a:spcPts val="0"/>
              </a:spcBef>
              <a:buNone/>
            </a:pPr>
            <a:r>
              <a:rPr b="1" lang="en-US" sz="3600"/>
              <a:t>openstack.org/software/security</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sp>
        <p:nvSpPr>
          <p:cNvPr id="690" name="Shape 690"/>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91" name="Shape 691"/>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692" name="Shape 692"/>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693" name="Shape 693"/>
          <p:cNvSpPr/>
          <p:nvPr/>
        </p:nvSpPr>
        <p:spPr>
          <a:xfrm>
            <a:off x="1325172" y="4191600"/>
            <a:ext cx="21298800" cy="1565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lang="en-US" sz="8600">
                <a:latin typeface="Helvetica Neue"/>
                <a:ea typeface="Helvetica Neue"/>
                <a:cs typeface="Helvetica Neue"/>
                <a:sym typeface="Helvetica Neue"/>
              </a:rPr>
              <a:t>You don’t need to hire new employees</a:t>
            </a:r>
          </a:p>
        </p:txBody>
      </p:sp>
      <p:cxnSp>
        <p:nvCxnSpPr>
          <p:cNvPr id="694" name="Shape 694"/>
          <p:cNvCxnSpPr/>
          <p:nvPr/>
        </p:nvCxnSpPr>
        <p:spPr>
          <a:xfrm>
            <a:off x="1378440" y="6234653"/>
            <a:ext cx="21627120" cy="0"/>
          </a:xfrm>
          <a:prstGeom prst="straightConnector1">
            <a:avLst/>
          </a:prstGeom>
          <a:noFill/>
          <a:ln cap="flat" cmpd="sng" w="25400">
            <a:solidFill>
              <a:srgbClr val="DCDEE0"/>
            </a:solidFill>
            <a:prstDash val="solid"/>
            <a:miter/>
            <a:headEnd len="med" w="med" type="none"/>
            <a:tailEnd len="med" w="med" type="none"/>
          </a:ln>
        </p:spPr>
      </p:cxnSp>
      <p:sp>
        <p:nvSpPr>
          <p:cNvPr id="695" name="Shape 695"/>
          <p:cNvSpPr/>
          <p:nvPr/>
        </p:nvSpPr>
        <p:spPr>
          <a:xfrm>
            <a:off x="1492895" y="8151507"/>
            <a:ext cx="6336529" cy="3630414"/>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96" name="Shape 696"/>
          <p:cNvSpPr/>
          <p:nvPr/>
        </p:nvSpPr>
        <p:spPr>
          <a:xfrm rot="5400000">
            <a:off x="4608139" y="5029998"/>
            <a:ext cx="58420" cy="6336529"/>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97" name="Shape 697"/>
          <p:cNvSpPr/>
          <p:nvPr/>
        </p:nvSpPr>
        <p:spPr>
          <a:xfrm>
            <a:off x="9113754" y="8151507"/>
            <a:ext cx="6336529" cy="3630414"/>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98" name="Shape 698"/>
          <p:cNvSpPr/>
          <p:nvPr/>
        </p:nvSpPr>
        <p:spPr>
          <a:xfrm rot="5400000">
            <a:off x="12216299" y="5029998"/>
            <a:ext cx="58420" cy="6336529"/>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99" name="Shape 699"/>
          <p:cNvSpPr/>
          <p:nvPr/>
        </p:nvSpPr>
        <p:spPr>
          <a:xfrm>
            <a:off x="16794934" y="8151507"/>
            <a:ext cx="6336529" cy="3630414"/>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00" name="Shape 700"/>
          <p:cNvSpPr/>
          <p:nvPr/>
        </p:nvSpPr>
        <p:spPr>
          <a:xfrm rot="5400000">
            <a:off x="19933953" y="4953940"/>
            <a:ext cx="58500" cy="633660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01" name="Shape 701"/>
          <p:cNvSpPr/>
          <p:nvPr/>
        </p:nvSpPr>
        <p:spPr>
          <a:xfrm>
            <a:off x="17266010" y="8699403"/>
            <a:ext cx="5394300" cy="14763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lang="en-US" sz="2900">
                <a:latin typeface="Helvetica Neue"/>
                <a:ea typeface="Helvetica Neue"/>
                <a:cs typeface="Helvetica Neue"/>
                <a:sym typeface="Helvetica Neue"/>
              </a:rPr>
              <a:t>Post a job (for free!)</a:t>
            </a:r>
          </a:p>
          <a:p>
            <a:pPr indent="0" lvl="0" marL="0" marR="0" rtl="0" algn="l">
              <a:lnSpc>
                <a:spcPct val="100000"/>
              </a:lnSpc>
              <a:spcBef>
                <a:spcPts val="0"/>
              </a:spcBef>
              <a:spcAft>
                <a:spcPts val="0"/>
              </a:spcAft>
              <a:buClr>
                <a:srgbClr val="000000"/>
              </a:buClr>
              <a:buSzPct val="25000"/>
              <a:buFont typeface="Helvetica Neue"/>
              <a:buNone/>
            </a:pPr>
            <a:br>
              <a:rPr b="1" i="0" lang="en-US" sz="3000" u="none" cap="none" strike="noStrike">
                <a:solidFill>
                  <a:srgbClr val="000000"/>
                </a:solidFill>
              </a:rPr>
            </a:br>
          </a:p>
          <a:p>
            <a:pPr indent="0" lvl="0" marL="0" marR="0" rtl="0" algn="l">
              <a:lnSpc>
                <a:spcPct val="100000"/>
              </a:lnSpc>
              <a:spcBef>
                <a:spcPts val="0"/>
              </a:spcBef>
              <a:spcAft>
                <a:spcPts val="0"/>
              </a:spcAft>
              <a:buClr>
                <a:srgbClr val="000000"/>
              </a:buClr>
              <a:buSzPct val="25000"/>
              <a:buFont typeface="Helvetica Neue"/>
              <a:buNone/>
            </a:pPr>
            <a:r>
              <a:rPr b="0" i="0" lang="en-US" sz="3000" u="sng" cap="none" strike="noStrike">
                <a:solidFill>
                  <a:schemeClr val="hlink"/>
                </a:solidFill>
                <a:hlinkClick r:id="rId4"/>
              </a:rPr>
              <a:t>openstack.org/</a:t>
            </a:r>
            <a:r>
              <a:rPr lang="en-US" sz="3000" u="sng">
                <a:solidFill>
                  <a:schemeClr val="hlink"/>
                </a:solidFill>
                <a:hlinkClick r:id="rId5"/>
              </a:rPr>
              <a:t>jobs</a:t>
            </a:r>
          </a:p>
        </p:txBody>
      </p:sp>
      <p:sp>
        <p:nvSpPr>
          <p:cNvPr id="702" name="Shape 702"/>
          <p:cNvSpPr/>
          <p:nvPr/>
        </p:nvSpPr>
        <p:spPr>
          <a:xfrm>
            <a:off x="1903720" y="8844153"/>
            <a:ext cx="5394300" cy="19209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Training</a:t>
            </a:r>
            <a:br>
              <a:rPr b="1" i="0" lang="en-US" sz="2900" u="none" cap="none" strike="noStrike">
                <a:solidFill>
                  <a:srgbClr val="000000"/>
                </a:solidFill>
                <a:latin typeface="Helvetica Neue"/>
                <a:ea typeface="Helvetica Neue"/>
                <a:cs typeface="Helvetica Neue"/>
                <a:sym typeface="Helvetica Neue"/>
              </a:rPr>
            </a:br>
            <a:br>
              <a:rPr b="1" i="0" lang="en-US" sz="2900" u="none" cap="none" strike="noStrike">
                <a:solidFill>
                  <a:srgbClr val="000000"/>
                </a:solidFill>
                <a:latin typeface="Helvetica Neue"/>
                <a:ea typeface="Helvetica Neue"/>
                <a:cs typeface="Helvetica Neue"/>
                <a:sym typeface="Helvetica Neue"/>
              </a:rPr>
            </a:br>
            <a:r>
              <a:rPr b="0" i="0" lang="en-US" sz="2900" u="sng" cap="none" strike="noStrike">
                <a:solidFill>
                  <a:schemeClr val="hlink"/>
                </a:solidFill>
                <a:latin typeface="Helvetica Neue"/>
                <a:ea typeface="Helvetica Neue"/>
                <a:cs typeface="Helvetica Neue"/>
                <a:sym typeface="Helvetica Neue"/>
                <a:hlinkClick r:id="rId6"/>
              </a:rPr>
              <a:t>openstack.org/marketplace/training/</a:t>
            </a:r>
          </a:p>
        </p:txBody>
      </p:sp>
      <p:sp>
        <p:nvSpPr>
          <p:cNvPr id="703" name="Shape 703"/>
          <p:cNvSpPr/>
          <p:nvPr/>
        </p:nvSpPr>
        <p:spPr>
          <a:xfrm>
            <a:off x="1836464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704" name="Shape 704"/>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705" name="Shape 705"/>
          <p:cNvSpPr/>
          <p:nvPr/>
        </p:nvSpPr>
        <p:spPr>
          <a:xfrm>
            <a:off x="983002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706" name="Shape 706"/>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707" name="Shape 707"/>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708" name="Shape 708"/>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709" name="Shape 709"/>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710" name="Shape 710"/>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711" name="Shape 711"/>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712" name="Shape 712"/>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FAQS</a:t>
            </a:r>
          </a:p>
        </p:txBody>
      </p:sp>
      <p:sp>
        <p:nvSpPr>
          <p:cNvPr id="713" name="Shape 713"/>
          <p:cNvSpPr/>
          <p:nvPr/>
        </p:nvSpPr>
        <p:spPr>
          <a:xfrm>
            <a:off x="9494856" y="8699403"/>
            <a:ext cx="5394300" cy="19209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Certified OpenStack Administrator </a:t>
            </a:r>
            <a:br>
              <a:rPr b="1" i="0" lang="en-US" sz="2900" u="none" cap="none" strike="noStrike">
                <a:solidFill>
                  <a:srgbClr val="000000"/>
                </a:solidFill>
                <a:latin typeface="Helvetica Neue"/>
                <a:ea typeface="Helvetica Neue"/>
                <a:cs typeface="Helvetica Neue"/>
                <a:sym typeface="Helvetica Neue"/>
              </a:rPr>
            </a:br>
            <a:br>
              <a:rPr b="1" i="0" lang="en-US" sz="2900" u="none" cap="none" strike="noStrike">
                <a:solidFill>
                  <a:srgbClr val="000000"/>
                </a:solidFill>
                <a:latin typeface="Helvetica Neue"/>
                <a:ea typeface="Helvetica Neue"/>
                <a:cs typeface="Helvetica Neue"/>
                <a:sym typeface="Helvetica Neue"/>
              </a:rPr>
            </a:br>
            <a:r>
              <a:rPr b="0" i="0" lang="en-US" sz="2900" u="sng" cap="none" strike="noStrike">
                <a:solidFill>
                  <a:schemeClr val="hlink"/>
                </a:solidFill>
                <a:latin typeface="Helvetica Neue"/>
                <a:ea typeface="Helvetica Neue"/>
                <a:cs typeface="Helvetica Neue"/>
                <a:sym typeface="Helvetica Neue"/>
                <a:hlinkClick r:id="rId7"/>
              </a:rPr>
              <a:t>openstack.org/coa</a:t>
            </a:r>
          </a:p>
        </p:txBody>
      </p:sp>
      <p:sp>
        <p:nvSpPr>
          <p:cNvPr id="714" name="Shape 714"/>
          <p:cNvSpPr txBox="1"/>
          <p:nvPr/>
        </p:nvSpPr>
        <p:spPr>
          <a:xfrm>
            <a:off x="1432525" y="7081750"/>
            <a:ext cx="6336600" cy="915300"/>
          </a:xfrm>
          <a:prstGeom prst="rect">
            <a:avLst/>
          </a:prstGeom>
          <a:noFill/>
          <a:ln>
            <a:noFill/>
          </a:ln>
        </p:spPr>
        <p:txBody>
          <a:bodyPr anchorCtr="0" anchor="t" bIns="91425" lIns="91425" rIns="91425" tIns="91425">
            <a:noAutofit/>
          </a:bodyPr>
          <a:lstStyle/>
          <a:p>
            <a:pPr lvl="0">
              <a:spcBef>
                <a:spcPts val="0"/>
              </a:spcBef>
              <a:buNone/>
            </a:pPr>
            <a:r>
              <a:rPr b="1" lang="en-US" sz="3600"/>
              <a:t>Train who you have...</a:t>
            </a:r>
          </a:p>
        </p:txBody>
      </p:sp>
      <p:sp>
        <p:nvSpPr>
          <p:cNvPr id="715" name="Shape 715"/>
          <p:cNvSpPr txBox="1"/>
          <p:nvPr/>
        </p:nvSpPr>
        <p:spPr>
          <a:xfrm>
            <a:off x="9113712" y="7018525"/>
            <a:ext cx="6336600" cy="1023600"/>
          </a:xfrm>
          <a:prstGeom prst="rect">
            <a:avLst/>
          </a:prstGeom>
          <a:noFill/>
          <a:ln>
            <a:noFill/>
          </a:ln>
        </p:spPr>
        <p:txBody>
          <a:bodyPr anchorCtr="0" anchor="t" bIns="91425" lIns="91425" rIns="91425" tIns="91425">
            <a:noAutofit/>
          </a:bodyPr>
          <a:lstStyle/>
          <a:p>
            <a:pPr lvl="0">
              <a:spcBef>
                <a:spcPts val="0"/>
              </a:spcBef>
              <a:buNone/>
            </a:pPr>
            <a:r>
              <a:rPr b="1" lang="en-US" sz="3600"/>
              <a:t>Get them certified</a:t>
            </a:r>
            <a:r>
              <a:rPr b="1" lang="en-US" sz="3600"/>
              <a:t>...</a:t>
            </a:r>
          </a:p>
        </p:txBody>
      </p:sp>
      <p:sp>
        <p:nvSpPr>
          <p:cNvPr id="716" name="Shape 716"/>
          <p:cNvSpPr txBox="1"/>
          <p:nvPr/>
        </p:nvSpPr>
        <p:spPr>
          <a:xfrm>
            <a:off x="16805600" y="7162275"/>
            <a:ext cx="6336600" cy="574800"/>
          </a:xfrm>
          <a:prstGeom prst="rect">
            <a:avLst/>
          </a:prstGeom>
          <a:noFill/>
          <a:ln>
            <a:noFill/>
          </a:ln>
        </p:spPr>
        <p:txBody>
          <a:bodyPr anchorCtr="0" anchor="t" bIns="91425" lIns="91425" rIns="91425" tIns="91425">
            <a:noAutofit/>
          </a:bodyPr>
          <a:lstStyle/>
          <a:p>
            <a:pPr lvl="0">
              <a:spcBef>
                <a:spcPts val="0"/>
              </a:spcBef>
              <a:buNone/>
            </a:pPr>
            <a:r>
              <a:rPr b="1" lang="en-US" sz="3600"/>
              <a:t>But if you want to...</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p:nvPr/>
        </p:nvSpPr>
        <p:spPr>
          <a:xfrm>
            <a:off x="1488662" y="7945190"/>
            <a:ext cx="6661949" cy="1773370"/>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 name="Shape 65"/>
          <p:cNvSpPr/>
          <p:nvPr/>
        </p:nvSpPr>
        <p:spPr>
          <a:xfrm>
            <a:off x="1486441" y="7943792"/>
            <a:ext cx="60525" cy="1776165"/>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en-US" sz="3300" u="none" cap="none" strike="noStrike">
                <a:solidFill>
                  <a:srgbClr val="FFFFFF"/>
                </a:solidFill>
                <a:latin typeface="Helvetica Neue"/>
                <a:ea typeface="Helvetica Neue"/>
                <a:cs typeface="Helvetica Neue"/>
                <a:sym typeface="Helvetica Neue"/>
              </a:rPr>
              <a:t> </a:t>
            </a:r>
          </a:p>
        </p:txBody>
      </p:sp>
      <p:sp>
        <p:nvSpPr>
          <p:cNvPr id="66" name="Shape 66"/>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7" name="Shape 67"/>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68" name="Shape 68"/>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69" name="Shape 69"/>
          <p:cNvSpPr/>
          <p:nvPr/>
        </p:nvSpPr>
        <p:spPr>
          <a:xfrm>
            <a:off x="1325171" y="4290771"/>
            <a:ext cx="13540991" cy="15652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A Word On “The Cloud”</a:t>
            </a:r>
          </a:p>
        </p:txBody>
      </p:sp>
      <p:sp>
        <p:nvSpPr>
          <p:cNvPr id="70" name="Shape 70"/>
          <p:cNvSpPr/>
          <p:nvPr/>
        </p:nvSpPr>
        <p:spPr>
          <a:xfrm>
            <a:off x="1836464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71" name="Shape 71"/>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72" name="Shape 72"/>
          <p:cNvSpPr/>
          <p:nvPr/>
        </p:nvSpPr>
        <p:spPr>
          <a:xfrm>
            <a:off x="983002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73" name="Shape 73"/>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74" name="Shape 74"/>
          <p:cNvSpPr/>
          <p:nvPr/>
        </p:nvSpPr>
        <p:spPr>
          <a:xfrm>
            <a:off x="129540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75" name="Shape 75"/>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WHAT IT IS</a:t>
            </a:r>
          </a:p>
        </p:txBody>
      </p:sp>
      <p:sp>
        <p:nvSpPr>
          <p:cNvPr id="76" name="Shape 76"/>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77" name="Shape 77"/>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78" name="Shape 78"/>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79" name="Shape 79"/>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
        <p:nvSpPr>
          <p:cNvPr id="80" name="Shape 80"/>
          <p:cNvSpPr/>
          <p:nvPr/>
        </p:nvSpPr>
        <p:spPr>
          <a:xfrm>
            <a:off x="1855182" y="8145178"/>
            <a:ext cx="5803782" cy="1476375"/>
          </a:xfrm>
          <a:prstGeom prst="rect">
            <a:avLst/>
          </a:prstGeom>
          <a:noFill/>
          <a:ln>
            <a:noFill/>
          </a:ln>
        </p:spPr>
        <p:txBody>
          <a:bodyPr anchorCtr="0" anchor="ctr" bIns="71425" lIns="71425" rIns="71425" tIns="71425">
            <a:noAutofit/>
          </a:bodyPr>
          <a:lstStyle/>
          <a:p>
            <a:pPr indent="0" lvl="0" marL="0" marR="0" rtl="0">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Public cloud</a:t>
            </a:r>
            <a:r>
              <a:rPr b="0" i="0" lang="en-US" sz="2900" u="none" cap="none" strike="noStrike">
                <a:solidFill>
                  <a:srgbClr val="000000"/>
                </a:solidFill>
                <a:latin typeface="Helvetica Neue"/>
                <a:ea typeface="Helvetica Neue"/>
                <a:cs typeface="Helvetica Neue"/>
                <a:sym typeface="Helvetica Neue"/>
              </a:rPr>
              <a:t>: shared resource, “pay-as-you-go” models are common</a:t>
            </a:r>
          </a:p>
        </p:txBody>
      </p:sp>
      <p:sp>
        <p:nvSpPr>
          <p:cNvPr id="81" name="Shape 81"/>
          <p:cNvSpPr/>
          <p:nvPr/>
        </p:nvSpPr>
        <p:spPr>
          <a:xfrm>
            <a:off x="1378441" y="3227779"/>
            <a:ext cx="6379499" cy="7653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616161"/>
              </a:buClr>
              <a:buSzPct val="25000"/>
              <a:buFont typeface="Radley"/>
              <a:buNone/>
            </a:pPr>
            <a:r>
              <a:rPr b="1" i="0" lang="en-US" sz="3900" u="none" cap="none" strike="noStrike">
                <a:solidFill>
                  <a:srgbClr val="616161"/>
                </a:solidFill>
              </a:rPr>
              <a:t>Before we get to OpenStac</a:t>
            </a:r>
            <a:r>
              <a:rPr b="1" lang="en-US" sz="3900">
                <a:solidFill>
                  <a:srgbClr val="616161"/>
                </a:solidFill>
              </a:rPr>
              <a:t>k</a:t>
            </a:r>
            <a:r>
              <a:rPr b="1" i="0" lang="en-US" sz="3900" u="none" cap="none" strike="noStrike">
                <a:solidFill>
                  <a:srgbClr val="616161"/>
                </a:solidFill>
              </a:rPr>
              <a:t>…</a:t>
            </a:r>
          </a:p>
        </p:txBody>
      </p:sp>
      <p:sp>
        <p:nvSpPr>
          <p:cNvPr id="82" name="Shape 82"/>
          <p:cNvSpPr/>
          <p:nvPr/>
        </p:nvSpPr>
        <p:spPr>
          <a:xfrm>
            <a:off x="8862135" y="7945190"/>
            <a:ext cx="6661949" cy="1773370"/>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3" name="Shape 83"/>
          <p:cNvSpPr/>
          <p:nvPr/>
        </p:nvSpPr>
        <p:spPr>
          <a:xfrm>
            <a:off x="8859914" y="7943792"/>
            <a:ext cx="60525" cy="1776165"/>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en-US" sz="3300" u="none" cap="none" strike="noStrike">
                <a:solidFill>
                  <a:srgbClr val="FFFFFF"/>
                </a:solidFill>
                <a:latin typeface="Helvetica Neue"/>
                <a:ea typeface="Helvetica Neue"/>
                <a:cs typeface="Helvetica Neue"/>
                <a:sym typeface="Helvetica Neue"/>
              </a:rPr>
              <a:t> </a:t>
            </a:r>
          </a:p>
        </p:txBody>
      </p:sp>
      <p:sp>
        <p:nvSpPr>
          <p:cNvPr id="84" name="Shape 84"/>
          <p:cNvSpPr/>
          <p:nvPr/>
        </p:nvSpPr>
        <p:spPr>
          <a:xfrm>
            <a:off x="9228654" y="8315938"/>
            <a:ext cx="5803782" cy="1031876"/>
          </a:xfrm>
          <a:prstGeom prst="rect">
            <a:avLst/>
          </a:prstGeom>
          <a:noFill/>
          <a:ln>
            <a:noFill/>
          </a:ln>
        </p:spPr>
        <p:txBody>
          <a:bodyPr anchorCtr="0" anchor="ctr" bIns="71425" lIns="71425" rIns="71425" tIns="71425">
            <a:noAutofit/>
          </a:bodyPr>
          <a:lstStyle/>
          <a:p>
            <a:pPr indent="0" lvl="0" marL="0" marR="0" rtl="0">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Private Cloud</a:t>
            </a:r>
            <a:r>
              <a:rPr b="0" i="0" lang="en-US" sz="2900" u="none" cap="none" strike="noStrike">
                <a:solidFill>
                  <a:srgbClr val="000000"/>
                </a:solidFill>
                <a:latin typeface="Helvetica Neue"/>
                <a:ea typeface="Helvetica Neue"/>
                <a:cs typeface="Helvetica Neue"/>
                <a:sym typeface="Helvetica Neue"/>
              </a:rPr>
              <a:t>: dedicated to a single user</a:t>
            </a:r>
          </a:p>
        </p:txBody>
      </p:sp>
      <p:sp>
        <p:nvSpPr>
          <p:cNvPr id="85" name="Shape 85"/>
          <p:cNvSpPr/>
          <p:nvPr/>
        </p:nvSpPr>
        <p:spPr>
          <a:xfrm>
            <a:off x="16235606" y="7945190"/>
            <a:ext cx="6661949" cy="1773370"/>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6" name="Shape 86"/>
          <p:cNvSpPr/>
          <p:nvPr/>
        </p:nvSpPr>
        <p:spPr>
          <a:xfrm>
            <a:off x="16233387" y="7943792"/>
            <a:ext cx="60525" cy="1776165"/>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en-US" sz="3300" u="none" cap="none" strike="noStrike">
                <a:solidFill>
                  <a:srgbClr val="FFFFFF"/>
                </a:solidFill>
                <a:latin typeface="Helvetica Neue"/>
                <a:ea typeface="Helvetica Neue"/>
                <a:cs typeface="Helvetica Neue"/>
                <a:sym typeface="Helvetica Neue"/>
              </a:rPr>
              <a:t> </a:t>
            </a:r>
          </a:p>
        </p:txBody>
      </p:sp>
      <p:sp>
        <p:nvSpPr>
          <p:cNvPr id="87" name="Shape 87"/>
          <p:cNvSpPr/>
          <p:nvPr/>
        </p:nvSpPr>
        <p:spPr>
          <a:xfrm>
            <a:off x="16602126" y="7871438"/>
            <a:ext cx="5803782" cy="1920875"/>
          </a:xfrm>
          <a:prstGeom prst="rect">
            <a:avLst/>
          </a:prstGeom>
          <a:noFill/>
          <a:ln>
            <a:noFill/>
          </a:ln>
        </p:spPr>
        <p:txBody>
          <a:bodyPr anchorCtr="0" anchor="ctr" bIns="71425" lIns="71425" rIns="71425" tIns="71425">
            <a:noAutofit/>
          </a:bodyPr>
          <a:lstStyle/>
          <a:p>
            <a:pPr indent="0" lvl="0" marL="0" marR="0" rtl="0">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Hybrid cloud</a:t>
            </a:r>
            <a:r>
              <a:rPr b="0" i="0" lang="en-US" sz="2900" u="none" cap="none" strike="noStrike">
                <a:solidFill>
                  <a:srgbClr val="000000"/>
                </a:solidFill>
                <a:latin typeface="Helvetica Neue"/>
                <a:ea typeface="Helvetica Neue"/>
                <a:cs typeface="Helvetica Neue"/>
                <a:sym typeface="Helvetica Neue"/>
              </a:rPr>
              <a:t>: a mix of private cloud and public cloud orchestrated together to meet company needs</a:t>
            </a:r>
          </a:p>
        </p:txBody>
      </p:sp>
      <p:sp>
        <p:nvSpPr>
          <p:cNvPr id="88" name="Shape 88"/>
          <p:cNvSpPr/>
          <p:nvPr/>
        </p:nvSpPr>
        <p:spPr>
          <a:xfrm>
            <a:off x="1298462" y="6948860"/>
            <a:ext cx="21664166" cy="549275"/>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THERE’S A GLOBAL SHIFT TOWARD CLOUD. THE BENEFITS: AGILITY, SCALABILITY, DECREASED HARDWARE COSTS.</a:t>
            </a:r>
          </a:p>
        </p:txBody>
      </p:sp>
      <p:cxnSp>
        <p:nvCxnSpPr>
          <p:cNvPr id="89" name="Shape 89"/>
          <p:cNvCxnSpPr/>
          <p:nvPr/>
        </p:nvCxnSpPr>
        <p:spPr>
          <a:xfrm>
            <a:off x="1378440" y="6234653"/>
            <a:ext cx="21627120" cy="0"/>
          </a:xfrm>
          <a:prstGeom prst="straightConnector1">
            <a:avLst/>
          </a:prstGeom>
          <a:noFill/>
          <a:ln cap="flat" cmpd="sng" w="25400">
            <a:solidFill>
              <a:srgbClr val="DCDEE0"/>
            </a:solidFill>
            <a:prstDash val="solid"/>
            <a:miter/>
            <a:headEnd len="med" w="med" type="none"/>
            <a:tailEnd len="med" w="med" type="none"/>
          </a:ln>
        </p:spPr>
      </p:cxnSp>
      <p:sp>
        <p:nvSpPr>
          <p:cNvPr id="90" name="Shape 90"/>
          <p:cNvSpPr/>
          <p:nvPr/>
        </p:nvSpPr>
        <p:spPr>
          <a:xfrm>
            <a:off x="4407941" y="10414892"/>
            <a:ext cx="15445209" cy="381847"/>
          </a:xfrm>
          <a:custGeom>
            <a:pathLst>
              <a:path extrusionOk="0" h="120000" w="120000">
                <a:moveTo>
                  <a:pt x="0" y="0"/>
                </a:moveTo>
                <a:lnTo>
                  <a:pt x="0" y="120000"/>
                </a:lnTo>
                <a:lnTo>
                  <a:pt x="120000" y="120000"/>
                </a:lnTo>
                <a:lnTo>
                  <a:pt x="120000" y="7911"/>
                </a:lnTo>
              </a:path>
            </a:pathLst>
          </a:custGeom>
          <a:noFill/>
          <a:ln cap="flat" cmpd="sng" w="12700">
            <a:solidFill>
              <a:srgbClr val="29A6D6"/>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Font typeface="Helvetica Neue"/>
              <a:buNone/>
            </a:pPr>
            <a:r>
              <a:t/>
            </a:r>
            <a:endParaRPr b="0" i="0" sz="3200" u="none" cap="none" strike="noStrike">
              <a:solidFill>
                <a:srgbClr val="000000"/>
              </a:solidFill>
              <a:latin typeface="Helvetica Neue"/>
              <a:ea typeface="Helvetica Neue"/>
              <a:cs typeface="Helvetica Neue"/>
              <a:sym typeface="Helvetica Neue"/>
            </a:endParaRPr>
          </a:p>
        </p:txBody>
      </p:sp>
      <p:cxnSp>
        <p:nvCxnSpPr>
          <p:cNvPr id="91" name="Shape 91"/>
          <p:cNvCxnSpPr/>
          <p:nvPr/>
        </p:nvCxnSpPr>
        <p:spPr>
          <a:xfrm flipH="1" rot="10800000">
            <a:off x="12130545" y="10421666"/>
            <a:ext cx="0" cy="647700"/>
          </a:xfrm>
          <a:prstGeom prst="straightConnector1">
            <a:avLst/>
          </a:prstGeom>
          <a:noFill/>
          <a:ln cap="flat" cmpd="sng" w="12700">
            <a:solidFill>
              <a:srgbClr val="29A6D6"/>
            </a:solidFill>
            <a:prstDash val="solid"/>
            <a:miter/>
            <a:headEnd len="med" w="med" type="none"/>
            <a:tailEnd len="med" w="med" type="none"/>
          </a:ln>
        </p:spPr>
      </p:cxnSp>
      <p:sp>
        <p:nvSpPr>
          <p:cNvPr id="92" name="Shape 92"/>
          <p:cNvSpPr/>
          <p:nvPr/>
        </p:nvSpPr>
        <p:spPr>
          <a:xfrm>
            <a:off x="10684071" y="11231500"/>
            <a:ext cx="3185251" cy="549275"/>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29A6D6"/>
              </a:buClr>
              <a:buSzPct val="25000"/>
              <a:buFont typeface="Helvetica Neue"/>
              <a:buNone/>
            </a:pPr>
            <a:r>
              <a:rPr b="0" i="0" lang="en-US" sz="2700" u="none" cap="none" strike="noStrike">
                <a:solidFill>
                  <a:srgbClr val="29A6D6"/>
                </a:solidFill>
                <a:latin typeface="Helvetica Neue"/>
                <a:ea typeface="Helvetica Neue"/>
                <a:cs typeface="Helvetica Neue"/>
                <a:sym typeface="Helvetica Neue"/>
              </a:rPr>
              <a:t>3 CLOUD MODELS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0" name="Shape 720"/>
        <p:cNvGrpSpPr/>
        <p:nvPr/>
      </p:nvGrpSpPr>
      <p:grpSpPr>
        <a:xfrm>
          <a:off x="0" y="0"/>
          <a:ext cx="0" cy="0"/>
          <a:chOff x="0" y="0"/>
          <a:chExt cx="0" cy="0"/>
        </a:xfrm>
      </p:grpSpPr>
      <p:sp>
        <p:nvSpPr>
          <p:cNvPr id="721" name="Shape 721"/>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22" name="Shape 722"/>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723" name="Shape 723"/>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724" name="Shape 724"/>
          <p:cNvSpPr/>
          <p:nvPr/>
        </p:nvSpPr>
        <p:spPr>
          <a:xfrm>
            <a:off x="1325171" y="4191610"/>
            <a:ext cx="6260041" cy="15652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Next Steps</a:t>
            </a:r>
          </a:p>
        </p:txBody>
      </p:sp>
      <p:cxnSp>
        <p:nvCxnSpPr>
          <p:cNvPr id="725" name="Shape 725"/>
          <p:cNvCxnSpPr/>
          <p:nvPr/>
        </p:nvCxnSpPr>
        <p:spPr>
          <a:xfrm>
            <a:off x="1378440" y="6234653"/>
            <a:ext cx="21627120" cy="0"/>
          </a:xfrm>
          <a:prstGeom prst="straightConnector1">
            <a:avLst/>
          </a:prstGeom>
          <a:noFill/>
          <a:ln cap="flat" cmpd="sng" w="25400">
            <a:solidFill>
              <a:srgbClr val="DCDEE0"/>
            </a:solidFill>
            <a:prstDash val="solid"/>
            <a:miter/>
            <a:headEnd len="med" w="med" type="none"/>
            <a:tailEnd len="med" w="med" type="none"/>
          </a:ln>
        </p:spPr>
      </p:cxnSp>
      <p:sp>
        <p:nvSpPr>
          <p:cNvPr id="726" name="Shape 726"/>
          <p:cNvSpPr/>
          <p:nvPr/>
        </p:nvSpPr>
        <p:spPr>
          <a:xfrm>
            <a:off x="2644450" y="7909239"/>
            <a:ext cx="4048529" cy="549275"/>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JOIN THE FOUNDATION</a:t>
            </a:r>
          </a:p>
        </p:txBody>
      </p:sp>
      <p:sp>
        <p:nvSpPr>
          <p:cNvPr id="727" name="Shape 727"/>
          <p:cNvSpPr/>
          <p:nvPr/>
        </p:nvSpPr>
        <p:spPr>
          <a:xfrm>
            <a:off x="2644450" y="8853864"/>
            <a:ext cx="4265018" cy="549275"/>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JOIN THE MAILING LISTS</a:t>
            </a:r>
          </a:p>
        </p:txBody>
      </p:sp>
      <p:sp>
        <p:nvSpPr>
          <p:cNvPr id="728" name="Shape 728"/>
          <p:cNvSpPr/>
          <p:nvPr/>
        </p:nvSpPr>
        <p:spPr>
          <a:xfrm>
            <a:off x="1719517" y="8789235"/>
            <a:ext cx="627734" cy="627734"/>
          </a:xfrm>
          <a:prstGeom prst="ellipse">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ED2444"/>
              </a:buClr>
              <a:buFont typeface="Helvetica Neue"/>
              <a:buNone/>
            </a:pPr>
            <a:r>
              <a:t/>
            </a:r>
            <a:endParaRPr b="0" i="0" sz="3200" u="none" cap="none" strike="noStrike">
              <a:solidFill>
                <a:srgbClr val="ED2444"/>
              </a:solidFill>
              <a:latin typeface="Helvetica Neue"/>
              <a:ea typeface="Helvetica Neue"/>
              <a:cs typeface="Helvetica Neue"/>
              <a:sym typeface="Helvetica Neue"/>
            </a:endParaRPr>
          </a:p>
        </p:txBody>
      </p:sp>
      <p:sp>
        <p:nvSpPr>
          <p:cNvPr id="729" name="Shape 729"/>
          <p:cNvSpPr/>
          <p:nvPr/>
        </p:nvSpPr>
        <p:spPr>
          <a:xfrm>
            <a:off x="1847544" y="8828464"/>
            <a:ext cx="346281" cy="54927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2700" u="none" cap="none" strike="noStrike">
                <a:solidFill>
                  <a:srgbClr val="FFFFFF"/>
                </a:solidFill>
                <a:latin typeface="Helvetica Neue"/>
                <a:ea typeface="Helvetica Neue"/>
                <a:cs typeface="Helvetica Neue"/>
                <a:sym typeface="Helvetica Neue"/>
              </a:rPr>
              <a:t>2</a:t>
            </a:r>
          </a:p>
        </p:txBody>
      </p:sp>
      <p:sp>
        <p:nvSpPr>
          <p:cNvPr id="730" name="Shape 730"/>
          <p:cNvSpPr/>
          <p:nvPr/>
        </p:nvSpPr>
        <p:spPr>
          <a:xfrm>
            <a:off x="1326783" y="6830534"/>
            <a:ext cx="8954084" cy="7651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616161"/>
              </a:buClr>
              <a:buSzPct val="25000"/>
              <a:buFont typeface="Radley"/>
              <a:buNone/>
            </a:pPr>
            <a:r>
              <a:rPr b="1" i="0" lang="en-US" sz="3900" u="none" cap="none" strike="noStrike">
                <a:solidFill>
                  <a:srgbClr val="616161"/>
                </a:solidFill>
                <a:latin typeface="Radley"/>
                <a:ea typeface="Radley"/>
                <a:cs typeface="Radley"/>
                <a:sym typeface="Radley"/>
              </a:rPr>
              <a:t>How you can get started in OpenStack…</a:t>
            </a:r>
          </a:p>
        </p:txBody>
      </p:sp>
      <p:sp>
        <p:nvSpPr>
          <p:cNvPr id="731" name="Shape 731"/>
          <p:cNvSpPr/>
          <p:nvPr/>
        </p:nvSpPr>
        <p:spPr>
          <a:xfrm>
            <a:off x="1719517" y="7870010"/>
            <a:ext cx="627734" cy="627734"/>
          </a:xfrm>
          <a:prstGeom prst="ellipse">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ED2444"/>
              </a:buClr>
              <a:buFont typeface="Helvetica Neue"/>
              <a:buNone/>
            </a:pPr>
            <a:r>
              <a:t/>
            </a:r>
            <a:endParaRPr b="0" i="0" sz="3200" u="none" cap="none" strike="noStrike">
              <a:solidFill>
                <a:srgbClr val="ED2444"/>
              </a:solidFill>
              <a:latin typeface="Helvetica Neue"/>
              <a:ea typeface="Helvetica Neue"/>
              <a:cs typeface="Helvetica Neue"/>
              <a:sym typeface="Helvetica Neue"/>
            </a:endParaRPr>
          </a:p>
        </p:txBody>
      </p:sp>
      <p:sp>
        <p:nvSpPr>
          <p:cNvPr id="732" name="Shape 732"/>
          <p:cNvSpPr/>
          <p:nvPr/>
        </p:nvSpPr>
        <p:spPr>
          <a:xfrm>
            <a:off x="1860244" y="7921939"/>
            <a:ext cx="346281" cy="54927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2700" u="none" cap="none" strike="noStrike">
                <a:solidFill>
                  <a:srgbClr val="FFFFFF"/>
                </a:solidFill>
                <a:latin typeface="Helvetica Neue"/>
                <a:ea typeface="Helvetica Neue"/>
                <a:cs typeface="Helvetica Neue"/>
                <a:sym typeface="Helvetica Neue"/>
              </a:rPr>
              <a:t>1</a:t>
            </a:r>
          </a:p>
        </p:txBody>
      </p:sp>
      <p:sp>
        <p:nvSpPr>
          <p:cNvPr id="733" name="Shape 733"/>
          <p:cNvSpPr/>
          <p:nvPr/>
        </p:nvSpPr>
        <p:spPr>
          <a:xfrm>
            <a:off x="796693" y="7257081"/>
            <a:ext cx="406822" cy="799622"/>
          </a:xfrm>
          <a:custGeom>
            <a:pathLst>
              <a:path extrusionOk="0" h="120000" w="120000">
                <a:moveTo>
                  <a:pt x="119585" y="120000"/>
                </a:moveTo>
                <a:cubicBezTo>
                  <a:pt x="-40000" y="68366"/>
                  <a:pt x="-39859" y="28366"/>
                  <a:pt x="120000" y="0"/>
                </a:cubicBezTo>
              </a:path>
            </a:pathLst>
          </a:custGeom>
          <a:noFill/>
          <a:ln cap="flat" cmpd="sng" w="25400">
            <a:solidFill>
              <a:srgbClr val="616161"/>
            </a:solidFill>
            <a:prstDash val="solid"/>
            <a:miter/>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Font typeface="Helvetica Neue"/>
              <a:buNone/>
            </a:pPr>
            <a:r>
              <a:t/>
            </a:r>
            <a:endParaRPr b="0" i="0" sz="5000" u="none" cap="none" strike="noStrike">
              <a:solidFill>
                <a:srgbClr val="000000"/>
              </a:solidFill>
              <a:latin typeface="Helvetica Neue"/>
              <a:ea typeface="Helvetica Neue"/>
              <a:cs typeface="Helvetica Neue"/>
              <a:sym typeface="Helvetica Neue"/>
            </a:endParaRPr>
          </a:p>
        </p:txBody>
      </p:sp>
      <p:sp>
        <p:nvSpPr>
          <p:cNvPr id="734" name="Shape 734"/>
          <p:cNvSpPr/>
          <p:nvPr/>
        </p:nvSpPr>
        <p:spPr>
          <a:xfrm>
            <a:off x="2644450" y="9773090"/>
            <a:ext cx="11608569" cy="549275"/>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READ THIS COLLATERAL: BUSINESS PERSPECTIVE, PATH TO CLOUD</a:t>
            </a:r>
          </a:p>
        </p:txBody>
      </p:sp>
      <p:sp>
        <p:nvSpPr>
          <p:cNvPr id="735" name="Shape 735"/>
          <p:cNvSpPr/>
          <p:nvPr/>
        </p:nvSpPr>
        <p:spPr>
          <a:xfrm>
            <a:off x="1719517" y="9708460"/>
            <a:ext cx="627734" cy="627734"/>
          </a:xfrm>
          <a:prstGeom prst="ellipse">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ED2444"/>
              </a:buClr>
              <a:buFont typeface="Helvetica Neue"/>
              <a:buNone/>
            </a:pPr>
            <a:r>
              <a:t/>
            </a:r>
            <a:endParaRPr b="0" i="0" sz="3200" u="none" cap="none" strike="noStrike">
              <a:solidFill>
                <a:srgbClr val="ED2444"/>
              </a:solidFill>
              <a:latin typeface="Helvetica Neue"/>
              <a:ea typeface="Helvetica Neue"/>
              <a:cs typeface="Helvetica Neue"/>
              <a:sym typeface="Helvetica Neue"/>
            </a:endParaRPr>
          </a:p>
        </p:txBody>
      </p:sp>
      <p:sp>
        <p:nvSpPr>
          <p:cNvPr id="736" name="Shape 736"/>
          <p:cNvSpPr/>
          <p:nvPr/>
        </p:nvSpPr>
        <p:spPr>
          <a:xfrm>
            <a:off x="1847544" y="9747690"/>
            <a:ext cx="346281" cy="54927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2700" u="none" cap="none" strike="noStrike">
                <a:solidFill>
                  <a:srgbClr val="FFFFFF"/>
                </a:solidFill>
                <a:latin typeface="Helvetica Neue"/>
                <a:ea typeface="Helvetica Neue"/>
                <a:cs typeface="Helvetica Neue"/>
                <a:sym typeface="Helvetica Neue"/>
              </a:rPr>
              <a:t>3</a:t>
            </a:r>
          </a:p>
        </p:txBody>
      </p:sp>
      <p:sp>
        <p:nvSpPr>
          <p:cNvPr id="737" name="Shape 737"/>
          <p:cNvSpPr/>
          <p:nvPr/>
        </p:nvSpPr>
        <p:spPr>
          <a:xfrm>
            <a:off x="2644450" y="10692317"/>
            <a:ext cx="10439394" cy="549275"/>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ATTEND AN EVENT IN YOUR AREA: </a:t>
            </a:r>
            <a:r>
              <a:rPr b="0" i="0" lang="en-US" sz="2700" u="sng" cap="none" strike="noStrike">
                <a:solidFill>
                  <a:schemeClr val="hlink"/>
                </a:solidFill>
                <a:latin typeface="Helvetica Neue"/>
                <a:ea typeface="Helvetica Neue"/>
                <a:cs typeface="Helvetica Neue"/>
                <a:sym typeface="Helvetica Neue"/>
                <a:hlinkClick r:id="rId4"/>
              </a:rPr>
              <a:t>OPENSTACK.ORG/EVENTS</a:t>
            </a:r>
          </a:p>
        </p:txBody>
      </p:sp>
      <p:sp>
        <p:nvSpPr>
          <p:cNvPr id="738" name="Shape 738"/>
          <p:cNvSpPr/>
          <p:nvPr/>
        </p:nvSpPr>
        <p:spPr>
          <a:xfrm>
            <a:off x="1719517" y="10627686"/>
            <a:ext cx="627734" cy="627734"/>
          </a:xfrm>
          <a:prstGeom prst="ellipse">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ED2444"/>
              </a:buClr>
              <a:buFont typeface="Helvetica Neue"/>
              <a:buNone/>
            </a:pPr>
            <a:r>
              <a:t/>
            </a:r>
            <a:endParaRPr b="0" i="0" sz="3200" u="none" cap="none" strike="noStrike">
              <a:solidFill>
                <a:srgbClr val="ED2444"/>
              </a:solidFill>
              <a:latin typeface="Helvetica Neue"/>
              <a:ea typeface="Helvetica Neue"/>
              <a:cs typeface="Helvetica Neue"/>
              <a:sym typeface="Helvetica Neue"/>
            </a:endParaRPr>
          </a:p>
        </p:txBody>
      </p:sp>
      <p:sp>
        <p:nvSpPr>
          <p:cNvPr id="739" name="Shape 739"/>
          <p:cNvSpPr/>
          <p:nvPr/>
        </p:nvSpPr>
        <p:spPr>
          <a:xfrm>
            <a:off x="1847544" y="10666917"/>
            <a:ext cx="346281" cy="54927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2700" u="none" cap="none" strike="noStrike">
                <a:solidFill>
                  <a:srgbClr val="FFFFFF"/>
                </a:solidFill>
                <a:latin typeface="Helvetica Neue"/>
                <a:ea typeface="Helvetica Neue"/>
                <a:cs typeface="Helvetica Neue"/>
                <a:sym typeface="Helvetica Neue"/>
              </a:rPr>
              <a:t>4</a:t>
            </a:r>
          </a:p>
        </p:txBody>
      </p:sp>
      <p:sp>
        <p:nvSpPr>
          <p:cNvPr id="740" name="Shape 740"/>
          <p:cNvSpPr/>
          <p:nvPr/>
        </p:nvSpPr>
        <p:spPr>
          <a:xfrm>
            <a:off x="2644450" y="11611542"/>
            <a:ext cx="9917175" cy="549275"/>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MORE RESOURCES: </a:t>
            </a:r>
            <a:r>
              <a:rPr b="0" i="0" lang="en-US" sz="2700" u="sng" cap="none" strike="noStrike">
                <a:solidFill>
                  <a:schemeClr val="hlink"/>
                </a:solidFill>
                <a:latin typeface="Helvetica Neue"/>
                <a:ea typeface="Helvetica Neue"/>
                <a:cs typeface="Helvetica Neue"/>
                <a:sym typeface="Helvetica Neue"/>
                <a:hlinkClick r:id="rId5"/>
              </a:rPr>
              <a:t>OPENSTACK.ORG/SOFTWARE/START/</a:t>
            </a:r>
          </a:p>
        </p:txBody>
      </p:sp>
      <p:sp>
        <p:nvSpPr>
          <p:cNvPr id="741" name="Shape 741"/>
          <p:cNvSpPr/>
          <p:nvPr/>
        </p:nvSpPr>
        <p:spPr>
          <a:xfrm>
            <a:off x="1719517" y="11546913"/>
            <a:ext cx="627734" cy="627734"/>
          </a:xfrm>
          <a:prstGeom prst="ellipse">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ED2444"/>
              </a:buClr>
              <a:buFont typeface="Helvetica Neue"/>
              <a:buNone/>
            </a:pPr>
            <a:r>
              <a:t/>
            </a:r>
            <a:endParaRPr b="0" i="0" sz="3200" u="none" cap="none" strike="noStrike">
              <a:solidFill>
                <a:srgbClr val="ED2444"/>
              </a:solidFill>
              <a:latin typeface="Helvetica Neue"/>
              <a:ea typeface="Helvetica Neue"/>
              <a:cs typeface="Helvetica Neue"/>
              <a:sym typeface="Helvetica Neue"/>
            </a:endParaRPr>
          </a:p>
        </p:txBody>
      </p:sp>
      <p:sp>
        <p:nvSpPr>
          <p:cNvPr id="742" name="Shape 742"/>
          <p:cNvSpPr/>
          <p:nvPr/>
        </p:nvSpPr>
        <p:spPr>
          <a:xfrm>
            <a:off x="1847544" y="11586142"/>
            <a:ext cx="346281" cy="54927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2700" u="none" cap="none" strike="noStrike">
                <a:solidFill>
                  <a:srgbClr val="FFFFFF"/>
                </a:solidFill>
                <a:latin typeface="Helvetica Neue"/>
                <a:ea typeface="Helvetica Neue"/>
                <a:cs typeface="Helvetica Neue"/>
                <a:sym typeface="Helvetica Neue"/>
              </a:rPr>
              <a:t>5</a:t>
            </a:r>
          </a:p>
        </p:txBody>
      </p:sp>
      <p:sp>
        <p:nvSpPr>
          <p:cNvPr id="743" name="Shape 743"/>
          <p:cNvSpPr/>
          <p:nvPr/>
        </p:nvSpPr>
        <p:spPr>
          <a:xfrm>
            <a:off x="1836464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744" name="Shape 744"/>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745" name="Shape 745"/>
          <p:cNvSpPr/>
          <p:nvPr/>
        </p:nvSpPr>
        <p:spPr>
          <a:xfrm>
            <a:off x="983002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746" name="Shape 746"/>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747" name="Shape 747"/>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748" name="Shape 748"/>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749" name="Shape 749"/>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750" name="Shape 750"/>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751" name="Shape 751"/>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752" name="Shape 752"/>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FAQS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p:nvPr/>
        </p:nvSpPr>
        <p:spPr>
          <a:xfrm>
            <a:off x="1367804" y="10932720"/>
            <a:ext cx="9859502" cy="1781175"/>
          </a:xfrm>
          <a:prstGeom prst="rect">
            <a:avLst/>
          </a:prstGeom>
          <a:noFill/>
          <a:ln>
            <a:noFill/>
          </a:ln>
        </p:spPr>
        <p:txBody>
          <a:bodyPr anchorCtr="0" anchor="ctr" bIns="71425" lIns="71425" rIns="71425" tIns="71425">
            <a:noAutofit/>
          </a:bodyPr>
          <a:lstStyle/>
          <a:p>
            <a:pPr indent="0" lvl="0" marL="0" marR="0" rtl="0" algn="just">
              <a:lnSpc>
                <a:spcPct val="100000"/>
              </a:lnSpc>
              <a:spcBef>
                <a:spcPts val="0"/>
              </a:spcBef>
              <a:spcAft>
                <a:spcPts val="0"/>
              </a:spcAft>
              <a:buClr>
                <a:srgbClr val="000000"/>
              </a:buClr>
              <a:buSzPct val="25000"/>
              <a:buFont typeface="Helvetica Neue"/>
              <a:buNone/>
            </a:pPr>
            <a:r>
              <a:rPr b="1" i="0" lang="en-US" sz="3600" u="none" cap="none" strike="noStrike">
                <a:solidFill>
                  <a:srgbClr val="000000"/>
                </a:solidFill>
                <a:latin typeface="Helvetica Neue"/>
                <a:ea typeface="Helvetica Neue"/>
                <a:cs typeface="Helvetica Neue"/>
                <a:sym typeface="Helvetica Neue"/>
              </a:rPr>
              <a:t>Programmable infrastructure </a:t>
            </a:r>
            <a:r>
              <a:rPr b="0" i="0" lang="en-US" sz="3600" u="none" cap="none" strike="noStrike">
                <a:solidFill>
                  <a:srgbClr val="000000"/>
                </a:solidFill>
                <a:latin typeface="Helvetica Neue"/>
                <a:ea typeface="Helvetica Neue"/>
                <a:cs typeface="Helvetica Neue"/>
                <a:sym typeface="Helvetica Neue"/>
              </a:rPr>
              <a:t>that lays a common set of APIs on top of compute, networking and storage</a:t>
            </a:r>
          </a:p>
        </p:txBody>
      </p:sp>
      <p:sp>
        <p:nvSpPr>
          <p:cNvPr id="98" name="Shape 98"/>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9" name="Shape 99"/>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100" name="Shape 100"/>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101" name="Shape 101"/>
          <p:cNvSpPr/>
          <p:nvPr/>
        </p:nvSpPr>
        <p:spPr>
          <a:xfrm>
            <a:off x="1325171" y="4290771"/>
            <a:ext cx="13938920" cy="15652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What is OpenStack</a:t>
            </a:r>
          </a:p>
        </p:txBody>
      </p:sp>
      <p:sp>
        <p:nvSpPr>
          <p:cNvPr id="102" name="Shape 102"/>
          <p:cNvSpPr/>
          <p:nvPr/>
        </p:nvSpPr>
        <p:spPr>
          <a:xfrm>
            <a:off x="1836464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03" name="Shape 103"/>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04" name="Shape 104"/>
          <p:cNvSpPr/>
          <p:nvPr/>
        </p:nvSpPr>
        <p:spPr>
          <a:xfrm>
            <a:off x="983002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05" name="Shape 105"/>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06" name="Shape 106"/>
          <p:cNvSpPr/>
          <p:nvPr/>
        </p:nvSpPr>
        <p:spPr>
          <a:xfrm>
            <a:off x="129540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107" name="Shape 107"/>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WHAT IT IS</a:t>
            </a:r>
          </a:p>
        </p:txBody>
      </p:sp>
      <p:sp>
        <p:nvSpPr>
          <p:cNvPr id="108" name="Shape 108"/>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109" name="Shape 109"/>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110" name="Shape 110"/>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111" name="Shape 111"/>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cxnSp>
        <p:nvCxnSpPr>
          <p:cNvPr id="112" name="Shape 112"/>
          <p:cNvCxnSpPr/>
          <p:nvPr/>
        </p:nvCxnSpPr>
        <p:spPr>
          <a:xfrm>
            <a:off x="1378440" y="6234653"/>
            <a:ext cx="21627120" cy="0"/>
          </a:xfrm>
          <a:prstGeom prst="straightConnector1">
            <a:avLst/>
          </a:prstGeom>
          <a:noFill/>
          <a:ln cap="flat" cmpd="sng" w="25400">
            <a:solidFill>
              <a:srgbClr val="DCDEE0"/>
            </a:solidFill>
            <a:prstDash val="solid"/>
            <a:miter/>
            <a:headEnd len="med" w="med" type="none"/>
            <a:tailEnd len="med" w="med" type="none"/>
          </a:ln>
        </p:spPr>
      </p:cxnSp>
      <p:sp>
        <p:nvSpPr>
          <p:cNvPr id="113" name="Shape 113"/>
          <p:cNvSpPr/>
          <p:nvPr/>
        </p:nvSpPr>
        <p:spPr>
          <a:xfrm>
            <a:off x="13013703" y="10932720"/>
            <a:ext cx="9859502" cy="1235075"/>
          </a:xfrm>
          <a:prstGeom prst="rect">
            <a:avLst/>
          </a:prstGeom>
          <a:noFill/>
          <a:ln>
            <a:noFill/>
          </a:ln>
        </p:spPr>
        <p:txBody>
          <a:bodyPr anchorCtr="0" anchor="ctr" bIns="71425" lIns="71425" rIns="71425" tIns="71425">
            <a:noAutofit/>
          </a:bodyPr>
          <a:lstStyle/>
          <a:p>
            <a:pPr indent="0" lvl="0" marL="0" marR="0" rtl="0" algn="just">
              <a:lnSpc>
                <a:spcPct val="100000"/>
              </a:lnSpc>
              <a:spcBef>
                <a:spcPts val="0"/>
              </a:spcBef>
              <a:spcAft>
                <a:spcPts val="0"/>
              </a:spcAft>
              <a:buClr>
                <a:srgbClr val="000000"/>
              </a:buClr>
              <a:buSzPct val="25000"/>
              <a:buFont typeface="Helvetica Neue"/>
              <a:buNone/>
            </a:pPr>
            <a:r>
              <a:rPr b="1" lang="en-US" sz="3600">
                <a:latin typeface="Helvetica Neue"/>
                <a:ea typeface="Helvetica Neue"/>
                <a:cs typeface="Helvetica Neue"/>
                <a:sym typeface="Helvetica Neue"/>
              </a:rPr>
              <a:t>O</a:t>
            </a:r>
            <a:r>
              <a:rPr b="1" i="0" lang="en-US" sz="3600" u="none" cap="none" strike="noStrike">
                <a:solidFill>
                  <a:srgbClr val="000000"/>
                </a:solidFill>
                <a:latin typeface="Helvetica Neue"/>
                <a:ea typeface="Helvetica Neue"/>
                <a:cs typeface="Helvetica Neue"/>
                <a:sym typeface="Helvetica Neue"/>
              </a:rPr>
              <a:t>ne platform </a:t>
            </a:r>
            <a:r>
              <a:rPr b="0" i="0" lang="en-US" sz="3600" u="none" cap="none" strike="noStrike">
                <a:solidFill>
                  <a:srgbClr val="000000"/>
                </a:solidFill>
                <a:latin typeface="Helvetica Neue"/>
                <a:ea typeface="Helvetica Neue"/>
                <a:cs typeface="Helvetica Neue"/>
                <a:sym typeface="Helvetica Neue"/>
              </a:rPr>
              <a:t>for virtual machines, containers and bare metal</a:t>
            </a:r>
          </a:p>
        </p:txBody>
      </p:sp>
      <p:pic>
        <p:nvPicPr>
          <p:cNvPr id="114" name="Shape 114"/>
          <p:cNvPicPr preferRelativeResize="0"/>
          <p:nvPr/>
        </p:nvPicPr>
        <p:blipFill rotWithShape="1">
          <a:blip r:embed="rId4">
            <a:alphaModFix/>
          </a:blip>
          <a:srcRect b="0" l="0" r="0" t="0"/>
          <a:stretch/>
        </p:blipFill>
        <p:spPr>
          <a:xfrm>
            <a:off x="1455653" y="6996271"/>
            <a:ext cx="9859502" cy="3109351"/>
          </a:xfrm>
          <a:prstGeom prst="rect">
            <a:avLst/>
          </a:prstGeom>
          <a:noFill/>
          <a:ln>
            <a:noFill/>
          </a:ln>
        </p:spPr>
      </p:pic>
      <p:pic>
        <p:nvPicPr>
          <p:cNvPr id="115" name="Shape 115"/>
          <p:cNvPicPr preferRelativeResize="0"/>
          <p:nvPr/>
        </p:nvPicPr>
        <p:blipFill rotWithShape="1">
          <a:blip r:embed="rId5">
            <a:alphaModFix/>
          </a:blip>
          <a:srcRect b="0" l="0" r="0" t="0"/>
          <a:stretch/>
        </p:blipFill>
        <p:spPr>
          <a:xfrm>
            <a:off x="13127245" y="7168186"/>
            <a:ext cx="9632421" cy="2564600"/>
          </a:xfrm>
          <a:prstGeom prst="rect">
            <a:avLst/>
          </a:prstGeom>
          <a:noFill/>
          <a:ln>
            <a:noFill/>
          </a:ln>
        </p:spPr>
      </p:pic>
      <p:cxnSp>
        <p:nvCxnSpPr>
          <p:cNvPr id="116" name="Shape 116"/>
          <p:cNvCxnSpPr/>
          <p:nvPr/>
        </p:nvCxnSpPr>
        <p:spPr>
          <a:xfrm>
            <a:off x="1378440" y="10542031"/>
            <a:ext cx="10013927" cy="0"/>
          </a:xfrm>
          <a:prstGeom prst="straightConnector1">
            <a:avLst/>
          </a:prstGeom>
          <a:noFill/>
          <a:ln cap="flat" cmpd="sng" w="25400">
            <a:solidFill>
              <a:srgbClr val="DCDEE0"/>
            </a:solidFill>
            <a:prstDash val="solid"/>
            <a:miter/>
            <a:headEnd len="med" w="med" type="none"/>
            <a:tailEnd len="med" w="med" type="none"/>
          </a:ln>
        </p:spPr>
      </p:cxnSp>
      <p:cxnSp>
        <p:nvCxnSpPr>
          <p:cNvPr id="117" name="Shape 117"/>
          <p:cNvCxnSpPr/>
          <p:nvPr/>
        </p:nvCxnSpPr>
        <p:spPr>
          <a:xfrm>
            <a:off x="12936492" y="10542031"/>
            <a:ext cx="10013927" cy="0"/>
          </a:xfrm>
          <a:prstGeom prst="straightConnector1">
            <a:avLst/>
          </a:prstGeom>
          <a:noFill/>
          <a:ln cap="flat" cmpd="sng" w="25400">
            <a:solidFill>
              <a:srgbClr val="DCDEE0"/>
            </a:solidFill>
            <a:prstDash val="solid"/>
            <a:miter/>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3" name="Shape 123"/>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124" name="Shape 124"/>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125" name="Shape 125"/>
          <p:cNvSpPr/>
          <p:nvPr/>
        </p:nvSpPr>
        <p:spPr>
          <a:xfrm>
            <a:off x="17529175" y="6367925"/>
            <a:ext cx="4322400" cy="523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53585F"/>
              </a:buClr>
              <a:buSzPct val="25000"/>
              <a:buFont typeface="Helvetica Neue"/>
              <a:buNone/>
            </a:pPr>
            <a:r>
              <a:rPr b="1" i="0" lang="en-US" sz="2500" u="none" cap="none" strike="noStrike">
                <a:solidFill>
                  <a:srgbClr val="53585F"/>
                </a:solidFill>
                <a:latin typeface="Helvetica Neue"/>
                <a:ea typeface="Helvetica Neue"/>
                <a:cs typeface="Helvetica Neue"/>
                <a:sym typeface="Helvetica Neue"/>
              </a:rPr>
              <a:t>OPENSTACK </a:t>
            </a:r>
            <a:r>
              <a:rPr b="1" lang="en-US" sz="2500">
                <a:solidFill>
                  <a:srgbClr val="53585F"/>
                </a:solidFill>
                <a:latin typeface="Helvetica Neue"/>
                <a:ea typeface="Helvetica Neue"/>
                <a:cs typeface="Helvetica Neue"/>
                <a:sym typeface="Helvetica Neue"/>
              </a:rPr>
              <a:t>PRINCIPLES</a:t>
            </a:r>
          </a:p>
        </p:txBody>
      </p:sp>
      <p:sp>
        <p:nvSpPr>
          <p:cNvPr id="126" name="Shape 126"/>
          <p:cNvSpPr/>
          <p:nvPr/>
        </p:nvSpPr>
        <p:spPr>
          <a:xfrm>
            <a:off x="17411037" y="7176536"/>
            <a:ext cx="4991101" cy="981075"/>
          </a:xfrm>
          <a:prstGeom prst="roundRect">
            <a:avLst>
              <a:gd fmla="val 10356" name="adj"/>
            </a:avLst>
          </a:prstGeom>
          <a:solidFill>
            <a:srgbClr val="29A6D6"/>
          </a:solid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800100" lvl="0" marL="0" marR="0" rtl="0" algn="l">
              <a:lnSpc>
                <a:spcPct val="100000"/>
              </a:lnSpc>
              <a:spcBef>
                <a:spcPts val="0"/>
              </a:spcBef>
              <a:spcAft>
                <a:spcPts val="0"/>
              </a:spcAft>
              <a:buClr>
                <a:srgbClr val="FFFFFF"/>
              </a:buClr>
              <a:buSzPct val="25000"/>
              <a:buFont typeface="Helvetica Neue"/>
              <a:buNone/>
            </a:pPr>
            <a:r>
              <a:rPr b="1" i="0" lang="en-US" sz="2500" u="none" cap="none" strike="noStrike">
                <a:solidFill>
                  <a:srgbClr val="FFFFFF"/>
                </a:solidFill>
                <a:latin typeface="Helvetica Neue"/>
                <a:ea typeface="Helvetica Neue"/>
                <a:cs typeface="Helvetica Neue"/>
                <a:sym typeface="Helvetica Neue"/>
              </a:rPr>
              <a:t>OPEN SOURCE</a:t>
            </a:r>
          </a:p>
        </p:txBody>
      </p:sp>
      <p:sp>
        <p:nvSpPr>
          <p:cNvPr id="127" name="Shape 127"/>
          <p:cNvSpPr/>
          <p:nvPr/>
        </p:nvSpPr>
        <p:spPr>
          <a:xfrm>
            <a:off x="17411037" y="8442342"/>
            <a:ext cx="4991101" cy="981075"/>
          </a:xfrm>
          <a:prstGeom prst="roundRect">
            <a:avLst>
              <a:gd fmla="val 10356" name="adj"/>
            </a:avLst>
          </a:prstGeom>
          <a:solidFill>
            <a:srgbClr val="29A6D6"/>
          </a:solid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800100" lvl="0" marL="0" marR="0" rtl="0" algn="l">
              <a:lnSpc>
                <a:spcPct val="100000"/>
              </a:lnSpc>
              <a:spcBef>
                <a:spcPts val="0"/>
              </a:spcBef>
              <a:spcAft>
                <a:spcPts val="0"/>
              </a:spcAft>
              <a:buClr>
                <a:srgbClr val="FFFFFF"/>
              </a:buClr>
              <a:buSzPct val="25000"/>
              <a:buFont typeface="Helvetica Neue"/>
              <a:buNone/>
            </a:pPr>
            <a:r>
              <a:rPr b="1" i="0" lang="en-US" sz="2500" u="none" cap="none" strike="noStrike">
                <a:solidFill>
                  <a:srgbClr val="FFFFFF"/>
                </a:solidFill>
                <a:latin typeface="Helvetica Neue"/>
                <a:ea typeface="Helvetica Neue"/>
                <a:cs typeface="Helvetica Neue"/>
                <a:sym typeface="Helvetica Neue"/>
              </a:rPr>
              <a:t>OPEN  DESIGN</a:t>
            </a:r>
          </a:p>
        </p:txBody>
      </p:sp>
      <p:sp>
        <p:nvSpPr>
          <p:cNvPr id="128" name="Shape 128"/>
          <p:cNvSpPr/>
          <p:nvPr/>
        </p:nvSpPr>
        <p:spPr>
          <a:xfrm>
            <a:off x="17411037" y="9708146"/>
            <a:ext cx="4991101" cy="981075"/>
          </a:xfrm>
          <a:prstGeom prst="roundRect">
            <a:avLst>
              <a:gd fmla="val 10356" name="adj"/>
            </a:avLst>
          </a:prstGeom>
          <a:solidFill>
            <a:srgbClr val="29A6D6"/>
          </a:solid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800100" lvl="0" marL="0" marR="0" rtl="0" algn="l">
              <a:lnSpc>
                <a:spcPct val="100000"/>
              </a:lnSpc>
              <a:spcBef>
                <a:spcPts val="0"/>
              </a:spcBef>
              <a:spcAft>
                <a:spcPts val="0"/>
              </a:spcAft>
              <a:buClr>
                <a:srgbClr val="FFFFFF"/>
              </a:buClr>
              <a:buSzPct val="25000"/>
              <a:buFont typeface="Helvetica Neue"/>
              <a:buNone/>
            </a:pPr>
            <a:r>
              <a:rPr b="1" i="0" lang="en-US" sz="2500" u="none" cap="none" strike="noStrike">
                <a:solidFill>
                  <a:srgbClr val="FFFFFF"/>
                </a:solidFill>
                <a:latin typeface="Helvetica Neue"/>
                <a:ea typeface="Helvetica Neue"/>
                <a:cs typeface="Helvetica Neue"/>
                <a:sym typeface="Helvetica Neue"/>
              </a:rPr>
              <a:t>OPEN DEVELOPMENT</a:t>
            </a:r>
          </a:p>
        </p:txBody>
      </p:sp>
      <p:sp>
        <p:nvSpPr>
          <p:cNvPr id="129" name="Shape 129"/>
          <p:cNvSpPr/>
          <p:nvPr/>
        </p:nvSpPr>
        <p:spPr>
          <a:xfrm>
            <a:off x="17411037" y="10973617"/>
            <a:ext cx="4991101" cy="981075"/>
          </a:xfrm>
          <a:prstGeom prst="roundRect">
            <a:avLst>
              <a:gd fmla="val 10356" name="adj"/>
            </a:avLst>
          </a:prstGeom>
          <a:solidFill>
            <a:srgbClr val="29A6D6"/>
          </a:solid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800100" lvl="0" marL="0" marR="0" rtl="0" algn="l">
              <a:lnSpc>
                <a:spcPct val="100000"/>
              </a:lnSpc>
              <a:spcBef>
                <a:spcPts val="0"/>
              </a:spcBef>
              <a:spcAft>
                <a:spcPts val="0"/>
              </a:spcAft>
              <a:buClr>
                <a:srgbClr val="FFFFFF"/>
              </a:buClr>
              <a:buSzPct val="25000"/>
              <a:buFont typeface="Helvetica Neue"/>
              <a:buNone/>
            </a:pPr>
            <a:r>
              <a:rPr b="1" i="0" lang="en-US" sz="2500" u="none" cap="none" strike="noStrike">
                <a:solidFill>
                  <a:srgbClr val="FFFFFF"/>
                </a:solidFill>
                <a:latin typeface="Helvetica Neue"/>
                <a:ea typeface="Helvetica Neue"/>
                <a:cs typeface="Helvetica Neue"/>
                <a:sym typeface="Helvetica Neue"/>
              </a:rPr>
              <a:t>OPEN COMMUNITY</a:t>
            </a:r>
          </a:p>
        </p:txBody>
      </p:sp>
      <p:sp>
        <p:nvSpPr>
          <p:cNvPr id="130" name="Shape 130"/>
          <p:cNvSpPr/>
          <p:nvPr/>
        </p:nvSpPr>
        <p:spPr>
          <a:xfrm>
            <a:off x="17550423" y="7405135"/>
            <a:ext cx="332153" cy="5238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2500" u="none" cap="none" strike="noStrike">
                <a:solidFill>
                  <a:srgbClr val="FFFFFF"/>
                </a:solidFill>
                <a:latin typeface="Helvetica Neue"/>
                <a:ea typeface="Helvetica Neue"/>
                <a:cs typeface="Helvetica Neue"/>
                <a:sym typeface="Helvetica Neue"/>
              </a:rPr>
              <a:t>1</a:t>
            </a:r>
          </a:p>
        </p:txBody>
      </p:sp>
      <p:sp>
        <p:nvSpPr>
          <p:cNvPr id="131" name="Shape 131"/>
          <p:cNvSpPr/>
          <p:nvPr/>
        </p:nvSpPr>
        <p:spPr>
          <a:xfrm>
            <a:off x="17550423" y="8670942"/>
            <a:ext cx="332153" cy="5238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2500" u="none" cap="none" strike="noStrike">
                <a:solidFill>
                  <a:srgbClr val="FFFFFF"/>
                </a:solidFill>
                <a:latin typeface="Helvetica Neue"/>
                <a:ea typeface="Helvetica Neue"/>
                <a:cs typeface="Helvetica Neue"/>
                <a:sym typeface="Helvetica Neue"/>
              </a:rPr>
              <a:t>2</a:t>
            </a:r>
          </a:p>
        </p:txBody>
      </p:sp>
      <p:sp>
        <p:nvSpPr>
          <p:cNvPr id="132" name="Shape 132"/>
          <p:cNvSpPr/>
          <p:nvPr/>
        </p:nvSpPr>
        <p:spPr>
          <a:xfrm>
            <a:off x="17550423" y="9936746"/>
            <a:ext cx="332153" cy="5238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2500" u="none" cap="none" strike="noStrike">
                <a:solidFill>
                  <a:srgbClr val="FFFFFF"/>
                </a:solidFill>
                <a:latin typeface="Helvetica Neue"/>
                <a:ea typeface="Helvetica Neue"/>
                <a:cs typeface="Helvetica Neue"/>
                <a:sym typeface="Helvetica Neue"/>
              </a:rPr>
              <a:t>3</a:t>
            </a:r>
          </a:p>
        </p:txBody>
      </p:sp>
      <p:sp>
        <p:nvSpPr>
          <p:cNvPr id="133" name="Shape 133"/>
          <p:cNvSpPr/>
          <p:nvPr/>
        </p:nvSpPr>
        <p:spPr>
          <a:xfrm>
            <a:off x="17550423" y="11202217"/>
            <a:ext cx="332153" cy="5238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2500" u="none" cap="none" strike="noStrike">
                <a:solidFill>
                  <a:srgbClr val="FFFFFF"/>
                </a:solidFill>
                <a:latin typeface="Helvetica Neue"/>
                <a:ea typeface="Helvetica Neue"/>
                <a:cs typeface="Helvetica Neue"/>
                <a:sym typeface="Helvetica Neue"/>
              </a:rPr>
              <a:t>4</a:t>
            </a:r>
          </a:p>
        </p:txBody>
      </p:sp>
      <p:cxnSp>
        <p:nvCxnSpPr>
          <p:cNvPr id="134" name="Shape 134"/>
          <p:cNvCxnSpPr/>
          <p:nvPr/>
        </p:nvCxnSpPr>
        <p:spPr>
          <a:xfrm flipH="1" rot="10800000">
            <a:off x="18036548" y="6887611"/>
            <a:ext cx="0" cy="5190242"/>
          </a:xfrm>
          <a:prstGeom prst="straightConnector1">
            <a:avLst/>
          </a:prstGeom>
          <a:noFill/>
          <a:ln cap="flat" cmpd="sng" w="12700">
            <a:solidFill>
              <a:srgbClr val="FFFFFF"/>
            </a:solidFill>
            <a:prstDash val="solid"/>
            <a:miter/>
            <a:headEnd len="med" w="med" type="none"/>
            <a:tailEnd len="med" w="med" type="none"/>
          </a:ln>
        </p:spPr>
      </p:cxnSp>
      <p:sp>
        <p:nvSpPr>
          <p:cNvPr id="135" name="Shape 135"/>
          <p:cNvSpPr/>
          <p:nvPr/>
        </p:nvSpPr>
        <p:spPr>
          <a:xfrm>
            <a:off x="1505595" y="6322705"/>
            <a:ext cx="6336529" cy="3091886"/>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6" name="Shape 136"/>
          <p:cNvSpPr/>
          <p:nvPr/>
        </p:nvSpPr>
        <p:spPr>
          <a:xfrm>
            <a:off x="2187075" y="7130457"/>
            <a:ext cx="4322304" cy="1476381"/>
          </a:xfrm>
          <a:prstGeom prst="rect">
            <a:avLst/>
          </a:prstGeom>
          <a:noFill/>
          <a:ln>
            <a:noFill/>
          </a:ln>
        </p:spPr>
        <p:txBody>
          <a:bodyPr anchorCtr="0" anchor="ctr" bIns="71425" lIns="71425" rIns="71425" tIns="71425">
            <a:noAutofit/>
          </a:bodyPr>
          <a:lstStyle/>
          <a:p>
            <a:pPr indent="0" lvl="0" marL="0" marR="0" rtl="0">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Choice &amp; control:</a:t>
            </a:r>
            <a:r>
              <a:rPr b="0" i="0" lang="en-US" sz="2900" u="none" cap="none" strike="noStrike">
                <a:solidFill>
                  <a:srgbClr val="000000"/>
                </a:solidFill>
                <a:latin typeface="Helvetica Neue"/>
                <a:ea typeface="Helvetica Neue"/>
                <a:cs typeface="Helvetica Neue"/>
                <a:sym typeface="Helvetica Neue"/>
              </a:rPr>
              <a:t> ability to choose between and switch vendors</a:t>
            </a:r>
          </a:p>
        </p:txBody>
      </p:sp>
      <p:sp>
        <p:nvSpPr>
          <p:cNvPr id="137" name="Shape 137"/>
          <p:cNvSpPr/>
          <p:nvPr/>
        </p:nvSpPr>
        <p:spPr>
          <a:xfrm>
            <a:off x="1490675" y="6327560"/>
            <a:ext cx="58420" cy="3082177"/>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8" name="Shape 138"/>
          <p:cNvSpPr/>
          <p:nvPr/>
        </p:nvSpPr>
        <p:spPr>
          <a:xfrm>
            <a:off x="8414395" y="6322705"/>
            <a:ext cx="6336529" cy="3091886"/>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9" name="Shape 139"/>
          <p:cNvSpPr/>
          <p:nvPr/>
        </p:nvSpPr>
        <p:spPr>
          <a:xfrm>
            <a:off x="9095875" y="7130457"/>
            <a:ext cx="4322302" cy="1476381"/>
          </a:xfrm>
          <a:prstGeom prst="rect">
            <a:avLst/>
          </a:prstGeom>
          <a:noFill/>
          <a:ln>
            <a:noFill/>
          </a:ln>
        </p:spPr>
        <p:txBody>
          <a:bodyPr anchorCtr="0" anchor="ctr" bIns="71425" lIns="71425" rIns="71425" tIns="71425">
            <a:noAutofit/>
          </a:bodyPr>
          <a:lstStyle/>
          <a:p>
            <a:pPr indent="0" lvl="0" marL="0" marR="0" rtl="0">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Ability to contribute</a:t>
            </a:r>
            <a:r>
              <a:rPr b="0" i="0" lang="en-US" sz="2900" u="none" cap="none" strike="noStrike">
                <a:solidFill>
                  <a:srgbClr val="000000"/>
                </a:solidFill>
                <a:latin typeface="Helvetica Neue"/>
                <a:ea typeface="Helvetica Neue"/>
                <a:cs typeface="Helvetica Neue"/>
                <a:sym typeface="Helvetica Neue"/>
              </a:rPr>
              <a:t> or directly influence the roadmap</a:t>
            </a:r>
          </a:p>
        </p:txBody>
      </p:sp>
      <p:sp>
        <p:nvSpPr>
          <p:cNvPr id="140" name="Shape 140"/>
          <p:cNvSpPr/>
          <p:nvPr/>
        </p:nvSpPr>
        <p:spPr>
          <a:xfrm>
            <a:off x="14697329" y="6327560"/>
            <a:ext cx="58420" cy="3082177"/>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1" name="Shape 141"/>
          <p:cNvSpPr/>
          <p:nvPr/>
        </p:nvSpPr>
        <p:spPr>
          <a:xfrm>
            <a:off x="1505595" y="9777106"/>
            <a:ext cx="6336529" cy="3091884"/>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2" name="Shape 142"/>
          <p:cNvSpPr/>
          <p:nvPr/>
        </p:nvSpPr>
        <p:spPr>
          <a:xfrm>
            <a:off x="2187075" y="10584857"/>
            <a:ext cx="4322304" cy="1476381"/>
          </a:xfrm>
          <a:prstGeom prst="rect">
            <a:avLst/>
          </a:prstGeom>
          <a:noFill/>
          <a:ln>
            <a:noFill/>
          </a:ln>
        </p:spPr>
        <p:txBody>
          <a:bodyPr anchorCtr="0" anchor="ctr" bIns="71425" lIns="71425" rIns="71425" tIns="71425">
            <a:noAutofit/>
          </a:bodyPr>
          <a:lstStyle/>
          <a:p>
            <a:pPr indent="0" lvl="0" marL="0" marR="0" rtl="0">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Widely adopted</a:t>
            </a:r>
            <a:r>
              <a:rPr b="0" i="0" lang="en-US" sz="2900" u="none" cap="none" strike="noStrike">
                <a:solidFill>
                  <a:srgbClr val="000000"/>
                </a:solidFill>
                <a:latin typeface="Helvetica Neue"/>
                <a:ea typeface="Helvetica Neue"/>
                <a:cs typeface="Helvetica Neue"/>
                <a:sym typeface="Helvetica Neue"/>
              </a:rPr>
              <a:t> open source APIs are the new standards</a:t>
            </a:r>
          </a:p>
        </p:txBody>
      </p:sp>
      <p:sp>
        <p:nvSpPr>
          <p:cNvPr id="143" name="Shape 143"/>
          <p:cNvSpPr/>
          <p:nvPr/>
        </p:nvSpPr>
        <p:spPr>
          <a:xfrm>
            <a:off x="1490675" y="9781960"/>
            <a:ext cx="58420" cy="3082177"/>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4" name="Shape 144"/>
          <p:cNvSpPr/>
          <p:nvPr/>
        </p:nvSpPr>
        <p:spPr>
          <a:xfrm>
            <a:off x="8414395" y="9777106"/>
            <a:ext cx="6336529" cy="3091884"/>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5" name="Shape 145"/>
          <p:cNvSpPr/>
          <p:nvPr/>
        </p:nvSpPr>
        <p:spPr>
          <a:xfrm>
            <a:off x="9034157" y="10362607"/>
            <a:ext cx="5097002" cy="1920882"/>
          </a:xfrm>
          <a:prstGeom prst="rect">
            <a:avLst/>
          </a:prstGeom>
          <a:noFill/>
          <a:ln>
            <a:noFill/>
          </a:ln>
        </p:spPr>
        <p:txBody>
          <a:bodyPr anchorCtr="0" anchor="ctr" bIns="71425" lIns="71425" rIns="71425" tIns="71425">
            <a:noAutofit/>
          </a:bodyPr>
          <a:lstStyle/>
          <a:p>
            <a:pPr indent="0" lvl="0" marL="0" marR="0" rtl="0">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Part of a vibrant community</a:t>
            </a:r>
            <a:r>
              <a:rPr b="0" i="0" lang="en-US" sz="2900" u="none" cap="none" strike="noStrike">
                <a:solidFill>
                  <a:srgbClr val="000000"/>
                </a:solidFill>
                <a:latin typeface="Helvetica Neue"/>
                <a:ea typeface="Helvetica Neue"/>
                <a:cs typeface="Helvetica Neue"/>
                <a:sym typeface="Helvetica Neue"/>
              </a:rPr>
              <a:t> to share knowledge and help each other</a:t>
            </a:r>
          </a:p>
        </p:txBody>
      </p:sp>
      <p:sp>
        <p:nvSpPr>
          <p:cNvPr id="146" name="Shape 146"/>
          <p:cNvSpPr/>
          <p:nvPr/>
        </p:nvSpPr>
        <p:spPr>
          <a:xfrm>
            <a:off x="14697329" y="9781960"/>
            <a:ext cx="58420" cy="3082177"/>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47" name="Shape 147"/>
          <p:cNvSpPr/>
          <p:nvPr/>
        </p:nvSpPr>
        <p:spPr>
          <a:xfrm>
            <a:off x="1325171" y="3614064"/>
            <a:ext cx="14989684" cy="15652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OpenStack is open source</a:t>
            </a:r>
          </a:p>
        </p:txBody>
      </p:sp>
      <p:sp>
        <p:nvSpPr>
          <p:cNvPr id="148" name="Shape 148"/>
          <p:cNvSpPr/>
          <p:nvPr/>
        </p:nvSpPr>
        <p:spPr>
          <a:xfrm>
            <a:off x="1359916" y="5585335"/>
            <a:ext cx="21664166" cy="549275"/>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10F2B"/>
              </a:buClr>
              <a:buSzPct val="25000"/>
              <a:buFont typeface="Helvetica Neue"/>
              <a:buNone/>
            </a:pPr>
            <a:r>
              <a:rPr b="0" i="0" lang="en-US" sz="2700" u="none" cap="none" strike="noStrike">
                <a:solidFill>
                  <a:srgbClr val="010F2B"/>
                </a:solidFill>
                <a:latin typeface="Helvetica Neue"/>
                <a:ea typeface="Helvetica Neue"/>
                <a:cs typeface="Helvetica Neue"/>
                <a:sym typeface="Helvetica Neue"/>
              </a:rPr>
              <a:t>HERE’S WHY THAT MATTERS</a:t>
            </a:r>
          </a:p>
        </p:txBody>
      </p:sp>
      <p:sp>
        <p:nvSpPr>
          <p:cNvPr id="149" name="Shape 149"/>
          <p:cNvSpPr/>
          <p:nvPr/>
        </p:nvSpPr>
        <p:spPr>
          <a:xfrm>
            <a:off x="1836464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50" name="Shape 150"/>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51" name="Shape 151"/>
          <p:cNvSpPr/>
          <p:nvPr/>
        </p:nvSpPr>
        <p:spPr>
          <a:xfrm>
            <a:off x="983002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52" name="Shape 152"/>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53" name="Shape 153"/>
          <p:cNvSpPr/>
          <p:nvPr/>
        </p:nvSpPr>
        <p:spPr>
          <a:xfrm>
            <a:off x="129540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154" name="Shape 154"/>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WHAT IT IS</a:t>
            </a:r>
          </a:p>
        </p:txBody>
      </p:sp>
      <p:sp>
        <p:nvSpPr>
          <p:cNvPr id="155" name="Shape 155"/>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156" name="Shape 156"/>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157" name="Shape 157"/>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158" name="Shape 158"/>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64" name="Shape 164"/>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165" name="Shape 165"/>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166" name="Shape 166"/>
          <p:cNvSpPr/>
          <p:nvPr/>
        </p:nvSpPr>
        <p:spPr>
          <a:xfrm>
            <a:off x="1325171" y="3614064"/>
            <a:ext cx="20433241" cy="15652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lang="en-US" sz="9300">
                <a:latin typeface="Helvetica Neue"/>
                <a:ea typeface="Helvetica Neue"/>
                <a:cs typeface="Helvetica Neue"/>
                <a:sym typeface="Helvetica Neue"/>
              </a:rPr>
              <a:t>Primary business drivers</a:t>
            </a:r>
          </a:p>
        </p:txBody>
      </p:sp>
      <p:sp>
        <p:nvSpPr>
          <p:cNvPr id="167" name="Shape 167"/>
          <p:cNvSpPr/>
          <p:nvPr/>
        </p:nvSpPr>
        <p:spPr>
          <a:xfrm>
            <a:off x="1836464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68" name="Shape 168"/>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69" name="Shape 169"/>
          <p:cNvSpPr/>
          <p:nvPr/>
        </p:nvSpPr>
        <p:spPr>
          <a:xfrm>
            <a:off x="983002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70" name="Shape 170"/>
          <p:cNvSpPr/>
          <p:nvPr/>
        </p:nvSpPr>
        <p:spPr>
          <a:xfrm>
            <a:off x="5578455"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71" name="Shape 171"/>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172" name="Shape 172"/>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WHY USE IT</a:t>
            </a:r>
          </a:p>
        </p:txBody>
      </p:sp>
      <p:sp>
        <p:nvSpPr>
          <p:cNvPr id="173" name="Shape 173"/>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174" name="Shape 174"/>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175" name="Shape 175"/>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
        <p:nvSpPr>
          <p:cNvPr id="176" name="Shape 176"/>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cxnSp>
        <p:nvCxnSpPr>
          <p:cNvPr id="177" name="Shape 177"/>
          <p:cNvCxnSpPr/>
          <p:nvPr/>
        </p:nvCxnSpPr>
        <p:spPr>
          <a:xfrm flipH="1" rot="10800000">
            <a:off x="1393950" y="10429175"/>
            <a:ext cx="21596100" cy="77700"/>
          </a:xfrm>
          <a:prstGeom prst="straightConnector1">
            <a:avLst/>
          </a:prstGeom>
          <a:noFill/>
          <a:ln cap="flat" cmpd="sng" w="38100">
            <a:solidFill>
              <a:srgbClr val="DCDEE0"/>
            </a:solidFill>
            <a:prstDash val="solid"/>
            <a:miter/>
            <a:headEnd len="med" w="med" type="none"/>
            <a:tailEnd len="med" w="med" type="none"/>
          </a:ln>
        </p:spPr>
      </p:cxnSp>
      <p:cxnSp>
        <p:nvCxnSpPr>
          <p:cNvPr id="178" name="Shape 178"/>
          <p:cNvCxnSpPr/>
          <p:nvPr/>
        </p:nvCxnSpPr>
        <p:spPr>
          <a:xfrm flipH="1" rot="10800000">
            <a:off x="1393950" y="7688975"/>
            <a:ext cx="21596100" cy="77700"/>
          </a:xfrm>
          <a:prstGeom prst="straightConnector1">
            <a:avLst/>
          </a:prstGeom>
          <a:noFill/>
          <a:ln cap="flat" cmpd="sng" w="38100">
            <a:solidFill>
              <a:srgbClr val="DCDEE0"/>
            </a:solidFill>
            <a:prstDash val="solid"/>
            <a:miter/>
            <a:headEnd len="med" w="med" type="none"/>
            <a:tailEnd len="med" w="med" type="none"/>
          </a:ln>
        </p:spPr>
      </p:cxnSp>
      <p:sp>
        <p:nvSpPr>
          <p:cNvPr id="179" name="Shape 179"/>
          <p:cNvSpPr txBox="1"/>
          <p:nvPr/>
        </p:nvSpPr>
        <p:spPr>
          <a:xfrm>
            <a:off x="1393950" y="5380712"/>
            <a:ext cx="18936900" cy="2106900"/>
          </a:xfrm>
          <a:prstGeom prst="rect">
            <a:avLst/>
          </a:prstGeom>
          <a:noFill/>
          <a:ln>
            <a:noFill/>
          </a:ln>
        </p:spPr>
        <p:txBody>
          <a:bodyPr anchorCtr="0" anchor="t" bIns="91425" lIns="91425" rIns="91425" tIns="91425">
            <a:noAutofit/>
          </a:bodyPr>
          <a:lstStyle/>
          <a:p>
            <a:pPr lvl="0">
              <a:spcBef>
                <a:spcPts val="0"/>
              </a:spcBef>
              <a:buNone/>
            </a:pPr>
            <a:r>
              <a:rPr b="1" lang="en-US" sz="11000">
                <a:solidFill>
                  <a:srgbClr val="0B4D6A"/>
                </a:solidFill>
              </a:rPr>
              <a:t>#1 cost</a:t>
            </a:r>
          </a:p>
        </p:txBody>
      </p:sp>
      <p:sp>
        <p:nvSpPr>
          <p:cNvPr id="180" name="Shape 180"/>
          <p:cNvSpPr txBox="1"/>
          <p:nvPr/>
        </p:nvSpPr>
        <p:spPr>
          <a:xfrm>
            <a:off x="1558375" y="6985475"/>
            <a:ext cx="20289900" cy="781200"/>
          </a:xfrm>
          <a:prstGeom prst="rect">
            <a:avLst/>
          </a:prstGeom>
          <a:noFill/>
          <a:ln>
            <a:noFill/>
          </a:ln>
        </p:spPr>
        <p:txBody>
          <a:bodyPr anchorCtr="0" anchor="t" bIns="91425" lIns="91425" rIns="91425" tIns="91425">
            <a:noAutofit/>
          </a:bodyPr>
          <a:lstStyle/>
          <a:p>
            <a:pPr lvl="0">
              <a:spcBef>
                <a:spcPts val="0"/>
              </a:spcBef>
              <a:buNone/>
            </a:pPr>
            <a:r>
              <a:rPr b="1" i="1" lang="en-US" sz="3000">
                <a:solidFill>
                  <a:srgbClr val="666666"/>
                </a:solidFill>
              </a:rPr>
              <a:t>(</a:t>
            </a:r>
            <a:r>
              <a:rPr b="1" i="1" lang="en-US" sz="3000">
                <a:solidFill>
                  <a:srgbClr val="666666"/>
                </a:solidFill>
              </a:rPr>
              <a:t>⅔ of users said cost was their #1 business driver)</a:t>
            </a:r>
          </a:p>
        </p:txBody>
      </p:sp>
      <p:sp>
        <p:nvSpPr>
          <p:cNvPr id="181" name="Shape 181"/>
          <p:cNvSpPr txBox="1"/>
          <p:nvPr/>
        </p:nvSpPr>
        <p:spPr>
          <a:xfrm>
            <a:off x="1393950" y="8044462"/>
            <a:ext cx="18936900" cy="2106900"/>
          </a:xfrm>
          <a:prstGeom prst="rect">
            <a:avLst/>
          </a:prstGeom>
          <a:noFill/>
          <a:ln>
            <a:noFill/>
          </a:ln>
        </p:spPr>
        <p:txBody>
          <a:bodyPr anchorCtr="0" anchor="t" bIns="91425" lIns="91425" rIns="91425" tIns="91425">
            <a:noAutofit/>
          </a:bodyPr>
          <a:lstStyle/>
          <a:p>
            <a:pPr lvl="0" rtl="0">
              <a:spcBef>
                <a:spcPts val="0"/>
              </a:spcBef>
              <a:buNone/>
            </a:pPr>
            <a:r>
              <a:rPr b="1" lang="en-US" sz="11000">
                <a:solidFill>
                  <a:srgbClr val="4088AB"/>
                </a:solidFill>
              </a:rPr>
              <a:t>#2 operational efficiency</a:t>
            </a:r>
          </a:p>
        </p:txBody>
      </p:sp>
      <p:sp>
        <p:nvSpPr>
          <p:cNvPr id="182" name="Shape 182"/>
          <p:cNvSpPr txBox="1"/>
          <p:nvPr/>
        </p:nvSpPr>
        <p:spPr>
          <a:xfrm>
            <a:off x="1393950" y="10708225"/>
            <a:ext cx="18936900" cy="2106900"/>
          </a:xfrm>
          <a:prstGeom prst="rect">
            <a:avLst/>
          </a:prstGeom>
          <a:noFill/>
          <a:ln>
            <a:noFill/>
          </a:ln>
        </p:spPr>
        <p:txBody>
          <a:bodyPr anchorCtr="0" anchor="t" bIns="91425" lIns="91425" rIns="91425" tIns="91425">
            <a:noAutofit/>
          </a:bodyPr>
          <a:lstStyle/>
          <a:p>
            <a:pPr lvl="0" rtl="0">
              <a:spcBef>
                <a:spcPts val="0"/>
              </a:spcBef>
              <a:buNone/>
            </a:pPr>
            <a:r>
              <a:rPr b="1" lang="en-US" sz="11000">
                <a:solidFill>
                  <a:srgbClr val="2AA6D5"/>
                </a:solidFill>
              </a:rPr>
              <a:t>#3 accelerate innovation </a:t>
            </a:r>
          </a:p>
        </p:txBody>
      </p:sp>
      <p:sp>
        <p:nvSpPr>
          <p:cNvPr id="183" name="Shape 183"/>
          <p:cNvSpPr/>
          <p:nvPr/>
        </p:nvSpPr>
        <p:spPr>
          <a:xfrm>
            <a:off x="1192276" y="13016495"/>
            <a:ext cx="13760700" cy="533400"/>
          </a:xfrm>
          <a:prstGeom prst="rect">
            <a:avLst/>
          </a:prstGeom>
          <a:noFill/>
          <a:ln>
            <a:noFill/>
          </a:ln>
        </p:spPr>
        <p:txBody>
          <a:bodyPr anchorCtr="0" anchor="ctr" bIns="50800" lIns="50800" rIns="50800" tIns="50800">
            <a:noAutofit/>
          </a:bodyPr>
          <a:lstStyle/>
          <a:p>
            <a:pPr indent="0" lvl="0" marL="0" marR="0" rtl="0" algn="l">
              <a:lnSpc>
                <a:spcPct val="100000"/>
              </a:lnSpc>
              <a:spcBef>
                <a:spcPts val="0"/>
              </a:spcBef>
              <a:spcAft>
                <a:spcPts val="0"/>
              </a:spcAft>
              <a:buClr>
                <a:srgbClr val="4E4540"/>
              </a:buClr>
              <a:buSzPct val="25000"/>
              <a:buFont typeface="Open Sans"/>
              <a:buNone/>
            </a:pPr>
            <a:r>
              <a:rPr b="0" i="1" lang="en-US" sz="2500" u="none" cap="none" strike="noStrike">
                <a:solidFill>
                  <a:srgbClr val="4E4540"/>
                </a:solidFill>
                <a:latin typeface="Open Sans"/>
                <a:ea typeface="Open Sans"/>
                <a:cs typeface="Open Sans"/>
                <a:sym typeface="Open Sans"/>
              </a:rPr>
              <a:t>Source: User Survey, April 2016, 1183 responses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b="0" l="0" r="0" t="0"/>
          <a:stretch/>
        </p:blipFill>
        <p:spPr>
          <a:xfrm>
            <a:off x="18609062" y="8543703"/>
            <a:ext cx="3527700" cy="2126100"/>
          </a:xfrm>
          <a:prstGeom prst="rect">
            <a:avLst/>
          </a:prstGeom>
          <a:noFill/>
          <a:ln>
            <a:noFill/>
          </a:ln>
        </p:spPr>
      </p:pic>
      <p:pic>
        <p:nvPicPr>
          <p:cNvPr id="189" name="Shape 189"/>
          <p:cNvPicPr preferRelativeResize="0"/>
          <p:nvPr/>
        </p:nvPicPr>
        <p:blipFill rotWithShape="1">
          <a:blip r:embed="rId4">
            <a:alphaModFix/>
          </a:blip>
          <a:srcRect b="0" l="0" r="0" t="0"/>
          <a:stretch/>
        </p:blipFill>
        <p:spPr>
          <a:xfrm>
            <a:off x="2386987" y="8793831"/>
            <a:ext cx="2270350" cy="1261305"/>
          </a:xfrm>
          <a:prstGeom prst="rect">
            <a:avLst/>
          </a:prstGeom>
          <a:noFill/>
          <a:ln>
            <a:noFill/>
          </a:ln>
        </p:spPr>
      </p:pic>
      <p:sp>
        <p:nvSpPr>
          <p:cNvPr id="190" name="Shape 190"/>
          <p:cNvSpPr/>
          <p:nvPr/>
        </p:nvSpPr>
        <p:spPr>
          <a:xfrm>
            <a:off x="0" y="-347"/>
            <a:ext cx="24384000" cy="25020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91" name="Shape 191"/>
          <p:cNvSpPr/>
          <p:nvPr/>
        </p:nvSpPr>
        <p:spPr>
          <a:xfrm>
            <a:off x="1319242" y="-110770"/>
            <a:ext cx="3876600" cy="1215300"/>
          </a:xfrm>
          <a:prstGeom prst="rect">
            <a:avLst/>
          </a:prstGeom>
          <a:solidFill>
            <a:srgbClr val="FFFFFF"/>
          </a:solidFill>
          <a:ln>
            <a:noFill/>
          </a:ln>
          <a:effectLst>
            <a:outerShdw blurRad="127000" rotWithShape="0" dir="5400000" dist="25400">
              <a:srgbClr val="000000">
                <a:alpha val="32940"/>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192" name="Shape 192"/>
          <p:cNvPicPr preferRelativeResize="0"/>
          <p:nvPr/>
        </p:nvPicPr>
        <p:blipFill rotWithShape="1">
          <a:blip r:embed="rId5">
            <a:alphaModFix/>
          </a:blip>
          <a:srcRect b="0" l="0" r="0" t="0"/>
          <a:stretch/>
        </p:blipFill>
        <p:spPr>
          <a:xfrm>
            <a:off x="1689164" y="256085"/>
            <a:ext cx="3136800" cy="557700"/>
          </a:xfrm>
          <a:prstGeom prst="rect">
            <a:avLst/>
          </a:prstGeom>
          <a:noFill/>
          <a:ln>
            <a:noFill/>
          </a:ln>
        </p:spPr>
      </p:pic>
      <p:sp>
        <p:nvSpPr>
          <p:cNvPr id="193" name="Shape 193"/>
          <p:cNvSpPr/>
          <p:nvPr/>
        </p:nvSpPr>
        <p:spPr>
          <a:xfrm>
            <a:off x="1325171" y="3614064"/>
            <a:ext cx="20697300" cy="1565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000" u="none" cap="none" strike="noStrike">
                <a:solidFill>
                  <a:srgbClr val="000000"/>
                </a:solidFill>
                <a:latin typeface="Helvetica Neue"/>
                <a:ea typeface="Helvetica Neue"/>
                <a:cs typeface="Helvetica Neue"/>
                <a:sym typeface="Helvetica Neue"/>
              </a:rPr>
              <a:t>Wh</a:t>
            </a:r>
            <a:r>
              <a:rPr b="1" lang="en-US" sz="9000">
                <a:latin typeface="Helvetica Neue"/>
                <a:ea typeface="Helvetica Neue"/>
                <a:cs typeface="Helvetica Neue"/>
                <a:sym typeface="Helvetica Neue"/>
              </a:rPr>
              <a:t>ich</a:t>
            </a:r>
            <a:r>
              <a:rPr b="1" i="0" lang="en-US" sz="9000" u="none" cap="none" strike="noStrike">
                <a:solidFill>
                  <a:srgbClr val="000000"/>
                </a:solidFill>
                <a:latin typeface="Helvetica Neue"/>
                <a:ea typeface="Helvetica Neue"/>
                <a:cs typeface="Helvetica Neue"/>
                <a:sym typeface="Helvetica Neue"/>
              </a:rPr>
              <a:t> industries choose OpenStack?</a:t>
            </a:r>
          </a:p>
        </p:txBody>
      </p:sp>
      <p:sp>
        <p:nvSpPr>
          <p:cNvPr id="194" name="Shape 194"/>
          <p:cNvSpPr/>
          <p:nvPr/>
        </p:nvSpPr>
        <p:spPr>
          <a:xfrm>
            <a:off x="1836464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95" name="Shape 195"/>
          <p:cNvSpPr/>
          <p:nvPr/>
        </p:nvSpPr>
        <p:spPr>
          <a:xfrm>
            <a:off x="14113076"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96" name="Shape 196"/>
          <p:cNvSpPr/>
          <p:nvPr/>
        </p:nvSpPr>
        <p:spPr>
          <a:xfrm>
            <a:off x="983002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97" name="Shape 197"/>
          <p:cNvSpPr/>
          <p:nvPr/>
        </p:nvSpPr>
        <p:spPr>
          <a:xfrm>
            <a:off x="5578455" y="1906546"/>
            <a:ext cx="4724099" cy="1023600"/>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198" name="Shape 198"/>
          <p:cNvSpPr/>
          <p:nvPr/>
        </p:nvSpPr>
        <p:spPr>
          <a:xfrm>
            <a:off x="129540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199" name="Shape 199"/>
          <p:cNvSpPr/>
          <p:nvPr/>
        </p:nvSpPr>
        <p:spPr>
          <a:xfrm>
            <a:off x="1372480" y="5963564"/>
            <a:ext cx="38073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666666"/>
                </a:solidFill>
                <a:latin typeface="Helvetica Neue"/>
                <a:ea typeface="Helvetica Neue"/>
                <a:cs typeface="Helvetica Neue"/>
                <a:sym typeface="Helvetica Neue"/>
              </a:rPr>
              <a:t>RETAIL/E-COMMERCE</a:t>
            </a:r>
          </a:p>
        </p:txBody>
      </p:sp>
      <p:sp>
        <p:nvSpPr>
          <p:cNvPr id="200" name="Shape 200"/>
          <p:cNvSpPr/>
          <p:nvPr/>
        </p:nvSpPr>
        <p:spPr>
          <a:xfrm>
            <a:off x="6997704" y="2130969"/>
            <a:ext cx="21498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WHY USE IT</a:t>
            </a:r>
          </a:p>
        </p:txBody>
      </p:sp>
      <p:sp>
        <p:nvSpPr>
          <p:cNvPr id="201" name="Shape 201"/>
          <p:cNvSpPr/>
          <p:nvPr/>
        </p:nvSpPr>
        <p:spPr>
          <a:xfrm>
            <a:off x="10666514" y="2130969"/>
            <a:ext cx="30510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202" name="Shape 202"/>
          <p:cNvSpPr/>
          <p:nvPr/>
        </p:nvSpPr>
        <p:spPr>
          <a:xfrm>
            <a:off x="14887584" y="2130969"/>
            <a:ext cx="34266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203" name="Shape 203"/>
          <p:cNvSpPr/>
          <p:nvPr/>
        </p:nvSpPr>
        <p:spPr>
          <a:xfrm>
            <a:off x="20311668" y="2130969"/>
            <a:ext cx="10704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
        <p:nvSpPr>
          <p:cNvPr id="204" name="Shape 204"/>
          <p:cNvSpPr/>
          <p:nvPr/>
        </p:nvSpPr>
        <p:spPr>
          <a:xfrm>
            <a:off x="7266578" y="5963564"/>
            <a:ext cx="19467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434343"/>
                </a:solidFill>
                <a:latin typeface="Helvetica Neue"/>
                <a:ea typeface="Helvetica Neue"/>
                <a:cs typeface="Helvetica Neue"/>
                <a:sym typeface="Helvetica Neue"/>
              </a:rPr>
              <a:t>FINANCIAL</a:t>
            </a:r>
          </a:p>
        </p:txBody>
      </p:sp>
      <p:sp>
        <p:nvSpPr>
          <p:cNvPr id="205" name="Shape 205"/>
          <p:cNvSpPr/>
          <p:nvPr/>
        </p:nvSpPr>
        <p:spPr>
          <a:xfrm>
            <a:off x="12854578" y="5963564"/>
            <a:ext cx="18132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434343"/>
                </a:solidFill>
                <a:latin typeface="Helvetica Neue"/>
                <a:ea typeface="Helvetica Neue"/>
                <a:cs typeface="Helvetica Neue"/>
                <a:sym typeface="Helvetica Neue"/>
              </a:rPr>
              <a:t>TELECOM</a:t>
            </a:r>
          </a:p>
        </p:txBody>
      </p:sp>
      <p:sp>
        <p:nvSpPr>
          <p:cNvPr id="206" name="Shape 206"/>
          <p:cNvSpPr/>
          <p:nvPr/>
        </p:nvSpPr>
        <p:spPr>
          <a:xfrm>
            <a:off x="18442578" y="5963564"/>
            <a:ext cx="39663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434343"/>
                </a:solidFill>
                <a:latin typeface="Helvetica Neue"/>
                <a:ea typeface="Helvetica Neue"/>
                <a:cs typeface="Helvetica Neue"/>
                <a:sym typeface="Helvetica Neue"/>
              </a:rPr>
              <a:t>ACADEMIC/RESEARCH</a:t>
            </a:r>
          </a:p>
        </p:txBody>
      </p:sp>
      <p:sp>
        <p:nvSpPr>
          <p:cNvPr id="207" name="Shape 207"/>
          <p:cNvSpPr/>
          <p:nvPr/>
        </p:nvSpPr>
        <p:spPr>
          <a:xfrm>
            <a:off x="1372480" y="10115293"/>
            <a:ext cx="16038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434343"/>
                </a:solidFill>
                <a:latin typeface="Helvetica Neue"/>
                <a:ea typeface="Helvetica Neue"/>
                <a:cs typeface="Helvetica Neue"/>
                <a:sym typeface="Helvetica Neue"/>
              </a:rPr>
              <a:t>ENERGY</a:t>
            </a:r>
          </a:p>
        </p:txBody>
      </p:sp>
      <p:sp>
        <p:nvSpPr>
          <p:cNvPr id="208" name="Shape 208"/>
          <p:cNvSpPr/>
          <p:nvPr/>
        </p:nvSpPr>
        <p:spPr>
          <a:xfrm>
            <a:off x="7266578" y="10115293"/>
            <a:ext cx="31467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434343"/>
                </a:solidFill>
                <a:latin typeface="Helvetica Neue"/>
                <a:ea typeface="Helvetica Neue"/>
                <a:cs typeface="Helvetica Neue"/>
                <a:sym typeface="Helvetica Neue"/>
              </a:rPr>
              <a:t>MANUFACTURING</a:t>
            </a:r>
          </a:p>
        </p:txBody>
      </p:sp>
      <p:sp>
        <p:nvSpPr>
          <p:cNvPr id="209" name="Shape 209"/>
          <p:cNvSpPr/>
          <p:nvPr/>
        </p:nvSpPr>
        <p:spPr>
          <a:xfrm>
            <a:off x="12854578" y="10115293"/>
            <a:ext cx="30390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434343"/>
                </a:solidFill>
                <a:latin typeface="Helvetica Neue"/>
                <a:ea typeface="Helvetica Neue"/>
                <a:cs typeface="Helvetica Neue"/>
                <a:sym typeface="Helvetica Neue"/>
              </a:rPr>
              <a:t>ENTERTAINMENT</a:t>
            </a:r>
          </a:p>
        </p:txBody>
      </p:sp>
      <p:pic>
        <p:nvPicPr>
          <p:cNvPr id="210" name="Shape 210"/>
          <p:cNvPicPr preferRelativeResize="0"/>
          <p:nvPr/>
        </p:nvPicPr>
        <p:blipFill rotWithShape="1">
          <a:blip r:embed="rId6">
            <a:alphaModFix/>
          </a:blip>
          <a:srcRect b="0" l="0" r="0" t="0"/>
          <a:stretch/>
        </p:blipFill>
        <p:spPr>
          <a:xfrm>
            <a:off x="1360770" y="6905352"/>
            <a:ext cx="1627200" cy="1215300"/>
          </a:xfrm>
          <a:prstGeom prst="rect">
            <a:avLst/>
          </a:prstGeom>
          <a:noFill/>
          <a:ln>
            <a:noFill/>
          </a:ln>
        </p:spPr>
      </p:pic>
      <p:pic>
        <p:nvPicPr>
          <p:cNvPr id="211" name="Shape 211"/>
          <p:cNvPicPr preferRelativeResize="0"/>
          <p:nvPr/>
        </p:nvPicPr>
        <p:blipFill rotWithShape="1">
          <a:blip r:embed="rId7">
            <a:alphaModFix/>
          </a:blip>
          <a:srcRect b="0" l="0" r="0" t="0"/>
          <a:stretch/>
        </p:blipFill>
        <p:spPr>
          <a:xfrm>
            <a:off x="3163817" y="7177599"/>
            <a:ext cx="2771700" cy="670800"/>
          </a:xfrm>
          <a:prstGeom prst="rect">
            <a:avLst/>
          </a:prstGeom>
          <a:noFill/>
          <a:ln>
            <a:noFill/>
          </a:ln>
        </p:spPr>
      </p:pic>
      <p:pic>
        <p:nvPicPr>
          <p:cNvPr id="212" name="Shape 212"/>
          <p:cNvPicPr preferRelativeResize="0"/>
          <p:nvPr/>
        </p:nvPicPr>
        <p:blipFill rotWithShape="1">
          <a:blip r:embed="rId8">
            <a:alphaModFix/>
          </a:blip>
          <a:srcRect b="0" l="0" r="0" t="0"/>
          <a:stretch/>
        </p:blipFill>
        <p:spPr>
          <a:xfrm>
            <a:off x="1263286" y="8293370"/>
            <a:ext cx="1822200" cy="729000"/>
          </a:xfrm>
          <a:prstGeom prst="rect">
            <a:avLst/>
          </a:prstGeom>
          <a:noFill/>
          <a:ln>
            <a:noFill/>
          </a:ln>
        </p:spPr>
      </p:pic>
      <p:pic>
        <p:nvPicPr>
          <p:cNvPr id="213" name="Shape 213"/>
          <p:cNvPicPr preferRelativeResize="0"/>
          <p:nvPr/>
        </p:nvPicPr>
        <p:blipFill rotWithShape="1">
          <a:blip r:embed="rId9">
            <a:alphaModFix/>
          </a:blip>
          <a:srcRect b="0" l="0" r="0" t="0"/>
          <a:stretch/>
        </p:blipFill>
        <p:spPr>
          <a:xfrm>
            <a:off x="3611294" y="8204185"/>
            <a:ext cx="2502000" cy="635100"/>
          </a:xfrm>
          <a:prstGeom prst="rect">
            <a:avLst/>
          </a:prstGeom>
          <a:noFill/>
          <a:ln>
            <a:noFill/>
          </a:ln>
        </p:spPr>
      </p:pic>
      <p:pic>
        <p:nvPicPr>
          <p:cNvPr id="214" name="Shape 214"/>
          <p:cNvPicPr preferRelativeResize="0"/>
          <p:nvPr/>
        </p:nvPicPr>
        <p:blipFill rotWithShape="1">
          <a:blip r:embed="rId10">
            <a:alphaModFix/>
          </a:blip>
          <a:srcRect b="0" l="0" r="0" t="0"/>
          <a:stretch/>
        </p:blipFill>
        <p:spPr>
          <a:xfrm>
            <a:off x="7249938" y="8487632"/>
            <a:ext cx="2039100" cy="729000"/>
          </a:xfrm>
          <a:prstGeom prst="rect">
            <a:avLst/>
          </a:prstGeom>
          <a:noFill/>
          <a:ln>
            <a:noFill/>
          </a:ln>
        </p:spPr>
      </p:pic>
      <p:pic>
        <p:nvPicPr>
          <p:cNvPr id="215" name="Shape 215"/>
          <p:cNvPicPr preferRelativeResize="0"/>
          <p:nvPr/>
        </p:nvPicPr>
        <p:blipFill rotWithShape="1">
          <a:blip r:embed="rId11">
            <a:alphaModFix/>
          </a:blip>
          <a:srcRect b="0" l="0" r="0" t="0"/>
          <a:stretch/>
        </p:blipFill>
        <p:spPr>
          <a:xfrm>
            <a:off x="10314003" y="8060079"/>
            <a:ext cx="1368300" cy="1329000"/>
          </a:xfrm>
          <a:prstGeom prst="rect">
            <a:avLst/>
          </a:prstGeom>
          <a:noFill/>
          <a:ln>
            <a:noFill/>
          </a:ln>
        </p:spPr>
      </p:pic>
      <p:pic>
        <p:nvPicPr>
          <p:cNvPr id="216" name="Shape 216"/>
          <p:cNvPicPr preferRelativeResize="0"/>
          <p:nvPr/>
        </p:nvPicPr>
        <p:blipFill rotWithShape="1">
          <a:blip r:embed="rId12">
            <a:alphaModFix/>
          </a:blip>
          <a:srcRect b="0" l="0" r="0" t="0"/>
          <a:stretch/>
        </p:blipFill>
        <p:spPr>
          <a:xfrm>
            <a:off x="7112000" y="7172789"/>
            <a:ext cx="2502000" cy="966000"/>
          </a:xfrm>
          <a:prstGeom prst="rect">
            <a:avLst/>
          </a:prstGeom>
          <a:noFill/>
          <a:ln>
            <a:noFill/>
          </a:ln>
        </p:spPr>
      </p:pic>
      <p:pic>
        <p:nvPicPr>
          <p:cNvPr id="217" name="Shape 217"/>
          <p:cNvPicPr preferRelativeResize="0"/>
          <p:nvPr/>
        </p:nvPicPr>
        <p:blipFill rotWithShape="1">
          <a:blip r:embed="rId13">
            <a:alphaModFix/>
          </a:blip>
          <a:srcRect b="9755" l="13392" r="13385" t="9755"/>
          <a:stretch/>
        </p:blipFill>
        <p:spPr>
          <a:xfrm>
            <a:off x="9984036" y="6875772"/>
            <a:ext cx="1666800" cy="978000"/>
          </a:xfrm>
          <a:prstGeom prst="rect">
            <a:avLst/>
          </a:prstGeom>
          <a:noFill/>
          <a:ln>
            <a:noFill/>
          </a:ln>
        </p:spPr>
      </p:pic>
      <p:pic>
        <p:nvPicPr>
          <p:cNvPr id="218" name="Shape 218"/>
          <p:cNvPicPr preferRelativeResize="0"/>
          <p:nvPr/>
        </p:nvPicPr>
        <p:blipFill rotWithShape="1">
          <a:blip r:embed="rId14">
            <a:alphaModFix/>
          </a:blip>
          <a:srcRect b="0" l="0" r="0" t="0"/>
          <a:stretch/>
        </p:blipFill>
        <p:spPr>
          <a:xfrm>
            <a:off x="12760535" y="7120918"/>
            <a:ext cx="2139299" cy="1069800"/>
          </a:xfrm>
          <a:prstGeom prst="rect">
            <a:avLst/>
          </a:prstGeom>
          <a:noFill/>
          <a:ln>
            <a:noFill/>
          </a:ln>
        </p:spPr>
      </p:pic>
      <p:pic>
        <p:nvPicPr>
          <p:cNvPr id="219" name="Shape 219"/>
          <p:cNvPicPr preferRelativeResize="0"/>
          <p:nvPr/>
        </p:nvPicPr>
        <p:blipFill rotWithShape="1">
          <a:blip r:embed="rId15">
            <a:alphaModFix/>
          </a:blip>
          <a:srcRect b="0" l="0" r="0" t="0"/>
          <a:stretch/>
        </p:blipFill>
        <p:spPr>
          <a:xfrm>
            <a:off x="12845382" y="8479165"/>
            <a:ext cx="2867399" cy="635100"/>
          </a:xfrm>
          <a:prstGeom prst="rect">
            <a:avLst/>
          </a:prstGeom>
          <a:noFill/>
          <a:ln>
            <a:noFill/>
          </a:ln>
        </p:spPr>
      </p:pic>
      <p:pic>
        <p:nvPicPr>
          <p:cNvPr id="220" name="Shape 220"/>
          <p:cNvPicPr preferRelativeResize="0"/>
          <p:nvPr/>
        </p:nvPicPr>
        <p:blipFill rotWithShape="1">
          <a:blip r:embed="rId16">
            <a:alphaModFix/>
          </a:blip>
          <a:srcRect b="0" l="0" r="0" t="0"/>
          <a:stretch/>
        </p:blipFill>
        <p:spPr>
          <a:xfrm>
            <a:off x="15028957" y="7299260"/>
            <a:ext cx="2552700" cy="713100"/>
          </a:xfrm>
          <a:prstGeom prst="rect">
            <a:avLst/>
          </a:prstGeom>
          <a:noFill/>
          <a:ln>
            <a:noFill/>
          </a:ln>
        </p:spPr>
      </p:pic>
      <p:pic>
        <p:nvPicPr>
          <p:cNvPr id="221" name="Shape 221"/>
          <p:cNvPicPr preferRelativeResize="0"/>
          <p:nvPr/>
        </p:nvPicPr>
        <p:blipFill rotWithShape="1">
          <a:blip r:embed="rId17">
            <a:alphaModFix/>
          </a:blip>
          <a:srcRect b="0" l="0" r="0" t="0"/>
          <a:stretch/>
        </p:blipFill>
        <p:spPr>
          <a:xfrm>
            <a:off x="18262490" y="7230335"/>
            <a:ext cx="2270400" cy="1513500"/>
          </a:xfrm>
          <a:prstGeom prst="rect">
            <a:avLst/>
          </a:prstGeom>
          <a:noFill/>
          <a:ln>
            <a:noFill/>
          </a:ln>
        </p:spPr>
      </p:pic>
      <p:pic>
        <p:nvPicPr>
          <p:cNvPr id="222" name="Shape 222"/>
          <p:cNvPicPr preferRelativeResize="0"/>
          <p:nvPr/>
        </p:nvPicPr>
        <p:blipFill rotWithShape="1">
          <a:blip r:embed="rId18">
            <a:alphaModFix/>
          </a:blip>
          <a:srcRect b="0" l="0" r="0" t="0"/>
          <a:stretch/>
        </p:blipFill>
        <p:spPr>
          <a:xfrm>
            <a:off x="20429990" y="7331442"/>
            <a:ext cx="1563000" cy="1560300"/>
          </a:xfrm>
          <a:prstGeom prst="rect">
            <a:avLst/>
          </a:prstGeom>
          <a:noFill/>
          <a:ln>
            <a:noFill/>
          </a:ln>
        </p:spPr>
      </p:pic>
      <p:pic>
        <p:nvPicPr>
          <p:cNvPr id="223" name="Shape 223"/>
          <p:cNvPicPr preferRelativeResize="0"/>
          <p:nvPr/>
        </p:nvPicPr>
        <p:blipFill rotWithShape="1">
          <a:blip r:embed="rId19">
            <a:alphaModFix/>
          </a:blip>
          <a:srcRect b="0" l="0" r="0" t="0"/>
          <a:stretch/>
        </p:blipFill>
        <p:spPr>
          <a:xfrm>
            <a:off x="1455998" y="11443443"/>
            <a:ext cx="4317900" cy="978300"/>
          </a:xfrm>
          <a:prstGeom prst="rect">
            <a:avLst/>
          </a:prstGeom>
          <a:noFill/>
          <a:ln>
            <a:noFill/>
          </a:ln>
        </p:spPr>
      </p:pic>
      <p:pic>
        <p:nvPicPr>
          <p:cNvPr id="224" name="Shape 224"/>
          <p:cNvPicPr preferRelativeResize="0"/>
          <p:nvPr/>
        </p:nvPicPr>
        <p:blipFill rotWithShape="1">
          <a:blip r:embed="rId20">
            <a:alphaModFix/>
          </a:blip>
          <a:srcRect b="11374" l="31297" r="29996" t="7843"/>
          <a:stretch/>
        </p:blipFill>
        <p:spPr>
          <a:xfrm>
            <a:off x="8725688" y="11111061"/>
            <a:ext cx="1667100" cy="1643100"/>
          </a:xfrm>
          <a:prstGeom prst="rect">
            <a:avLst/>
          </a:prstGeom>
          <a:noFill/>
          <a:ln>
            <a:noFill/>
          </a:ln>
        </p:spPr>
      </p:pic>
      <p:pic>
        <p:nvPicPr>
          <p:cNvPr id="225" name="Shape 225"/>
          <p:cNvPicPr preferRelativeResize="0"/>
          <p:nvPr/>
        </p:nvPicPr>
        <p:blipFill rotWithShape="1">
          <a:blip r:embed="rId21">
            <a:alphaModFix/>
          </a:blip>
          <a:srcRect b="0" l="0" r="0" t="0"/>
          <a:stretch/>
        </p:blipFill>
        <p:spPr>
          <a:xfrm>
            <a:off x="13782635" y="11037747"/>
            <a:ext cx="2559600" cy="902700"/>
          </a:xfrm>
          <a:prstGeom prst="rect">
            <a:avLst/>
          </a:prstGeom>
          <a:noFill/>
          <a:ln>
            <a:noFill/>
          </a:ln>
        </p:spPr>
      </p:pic>
      <p:pic>
        <p:nvPicPr>
          <p:cNvPr id="226" name="Shape 226"/>
          <p:cNvPicPr preferRelativeResize="0"/>
          <p:nvPr/>
        </p:nvPicPr>
        <p:blipFill rotWithShape="1">
          <a:blip r:embed="rId22">
            <a:alphaModFix/>
          </a:blip>
          <a:srcRect b="0" l="0" r="0" t="0"/>
          <a:stretch/>
        </p:blipFill>
        <p:spPr>
          <a:xfrm>
            <a:off x="13761918" y="12614682"/>
            <a:ext cx="2601000" cy="447000"/>
          </a:xfrm>
          <a:prstGeom prst="rect">
            <a:avLst/>
          </a:prstGeom>
          <a:noFill/>
          <a:ln>
            <a:noFill/>
          </a:ln>
        </p:spPr>
      </p:pic>
      <p:cxnSp>
        <p:nvCxnSpPr>
          <p:cNvPr id="227" name="Shape 227"/>
          <p:cNvCxnSpPr/>
          <p:nvPr/>
        </p:nvCxnSpPr>
        <p:spPr>
          <a:xfrm>
            <a:off x="1455333" y="6555702"/>
            <a:ext cx="4480200" cy="0"/>
          </a:xfrm>
          <a:prstGeom prst="straightConnector1">
            <a:avLst/>
          </a:prstGeom>
          <a:noFill/>
          <a:ln cap="flat" cmpd="sng" w="12700">
            <a:solidFill>
              <a:srgbClr val="DCDEE0"/>
            </a:solidFill>
            <a:prstDash val="solid"/>
            <a:miter/>
            <a:headEnd len="med" w="med" type="none"/>
            <a:tailEnd len="med" w="med" type="none"/>
          </a:ln>
        </p:spPr>
      </p:cxnSp>
      <p:cxnSp>
        <p:nvCxnSpPr>
          <p:cNvPr id="228" name="Shape 228"/>
          <p:cNvCxnSpPr/>
          <p:nvPr/>
        </p:nvCxnSpPr>
        <p:spPr>
          <a:xfrm>
            <a:off x="1455333" y="10728336"/>
            <a:ext cx="4480200" cy="0"/>
          </a:xfrm>
          <a:prstGeom prst="straightConnector1">
            <a:avLst/>
          </a:prstGeom>
          <a:noFill/>
          <a:ln cap="flat" cmpd="sng" w="12700">
            <a:solidFill>
              <a:srgbClr val="DCDEE0"/>
            </a:solidFill>
            <a:prstDash val="solid"/>
            <a:miter/>
            <a:headEnd len="med" w="med" type="none"/>
            <a:tailEnd len="med" w="med" type="none"/>
          </a:ln>
        </p:spPr>
      </p:cxnSp>
      <p:cxnSp>
        <p:nvCxnSpPr>
          <p:cNvPr id="229" name="Shape 229"/>
          <p:cNvCxnSpPr/>
          <p:nvPr/>
        </p:nvCxnSpPr>
        <p:spPr>
          <a:xfrm>
            <a:off x="7319028" y="6555702"/>
            <a:ext cx="4480200" cy="0"/>
          </a:xfrm>
          <a:prstGeom prst="straightConnector1">
            <a:avLst/>
          </a:prstGeom>
          <a:noFill/>
          <a:ln cap="flat" cmpd="sng" w="12700">
            <a:solidFill>
              <a:srgbClr val="DCDEE0"/>
            </a:solidFill>
            <a:prstDash val="solid"/>
            <a:miter/>
            <a:headEnd len="med" w="med" type="none"/>
            <a:tailEnd len="med" w="med" type="none"/>
          </a:ln>
        </p:spPr>
      </p:cxnSp>
      <p:cxnSp>
        <p:nvCxnSpPr>
          <p:cNvPr id="230" name="Shape 230"/>
          <p:cNvCxnSpPr/>
          <p:nvPr/>
        </p:nvCxnSpPr>
        <p:spPr>
          <a:xfrm>
            <a:off x="7319028" y="10728336"/>
            <a:ext cx="4480200" cy="0"/>
          </a:xfrm>
          <a:prstGeom prst="straightConnector1">
            <a:avLst/>
          </a:prstGeom>
          <a:noFill/>
          <a:ln cap="flat" cmpd="sng" w="12700">
            <a:solidFill>
              <a:srgbClr val="DCDEE0"/>
            </a:solidFill>
            <a:prstDash val="solid"/>
            <a:miter/>
            <a:headEnd len="med" w="med" type="none"/>
            <a:tailEnd len="med" w="med" type="none"/>
          </a:ln>
        </p:spPr>
      </p:cxnSp>
      <p:cxnSp>
        <p:nvCxnSpPr>
          <p:cNvPr id="231" name="Shape 231"/>
          <p:cNvCxnSpPr/>
          <p:nvPr/>
        </p:nvCxnSpPr>
        <p:spPr>
          <a:xfrm>
            <a:off x="18490676" y="6555702"/>
            <a:ext cx="4480200" cy="0"/>
          </a:xfrm>
          <a:prstGeom prst="straightConnector1">
            <a:avLst/>
          </a:prstGeom>
          <a:noFill/>
          <a:ln cap="flat" cmpd="sng" w="12700">
            <a:solidFill>
              <a:srgbClr val="DCDEE0"/>
            </a:solidFill>
            <a:prstDash val="solid"/>
            <a:miter/>
            <a:headEnd len="med" w="med" type="none"/>
            <a:tailEnd len="med" w="med" type="none"/>
          </a:ln>
        </p:spPr>
      </p:cxnSp>
      <p:cxnSp>
        <p:nvCxnSpPr>
          <p:cNvPr id="232" name="Shape 232"/>
          <p:cNvCxnSpPr/>
          <p:nvPr/>
        </p:nvCxnSpPr>
        <p:spPr>
          <a:xfrm>
            <a:off x="12904850" y="10728336"/>
            <a:ext cx="4480199" cy="0"/>
          </a:xfrm>
          <a:prstGeom prst="straightConnector1">
            <a:avLst/>
          </a:prstGeom>
          <a:noFill/>
          <a:ln cap="flat" cmpd="sng" w="12700">
            <a:solidFill>
              <a:srgbClr val="DCDEE0"/>
            </a:solidFill>
            <a:prstDash val="solid"/>
            <a:miter/>
            <a:headEnd len="med" w="med" type="none"/>
            <a:tailEnd len="med" w="med" type="none"/>
          </a:ln>
        </p:spPr>
      </p:cxnSp>
      <p:cxnSp>
        <p:nvCxnSpPr>
          <p:cNvPr id="233" name="Shape 233"/>
          <p:cNvCxnSpPr/>
          <p:nvPr/>
        </p:nvCxnSpPr>
        <p:spPr>
          <a:xfrm>
            <a:off x="12904850" y="6555702"/>
            <a:ext cx="4480199" cy="0"/>
          </a:xfrm>
          <a:prstGeom prst="straightConnector1">
            <a:avLst/>
          </a:prstGeom>
          <a:noFill/>
          <a:ln cap="flat" cmpd="sng" w="12700">
            <a:solidFill>
              <a:srgbClr val="DCDEE0"/>
            </a:solidFill>
            <a:prstDash val="solid"/>
            <a:miter/>
            <a:headEnd len="med" w="med" type="none"/>
            <a:tailEnd len="med" w="med" type="none"/>
          </a:ln>
        </p:spPr>
      </p:cxnSp>
      <p:sp>
        <p:nvSpPr>
          <p:cNvPr id="234" name="Shape 234"/>
          <p:cNvSpPr/>
          <p:nvPr/>
        </p:nvSpPr>
        <p:spPr>
          <a:xfrm>
            <a:off x="2548669" y="2130969"/>
            <a:ext cx="19470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pic>
        <p:nvPicPr>
          <p:cNvPr id="235" name="Shape 235"/>
          <p:cNvPicPr preferRelativeResize="0"/>
          <p:nvPr/>
        </p:nvPicPr>
        <p:blipFill>
          <a:blip r:embed="rId23">
            <a:alphaModFix/>
          </a:blip>
          <a:stretch>
            <a:fillRect/>
          </a:stretch>
        </p:blipFill>
        <p:spPr>
          <a:xfrm>
            <a:off x="15004762" y="9244162"/>
            <a:ext cx="2601074" cy="808781"/>
          </a:xfrm>
          <a:prstGeom prst="rect">
            <a:avLst/>
          </a:prstGeom>
          <a:noFill/>
          <a:ln>
            <a:noFill/>
          </a:ln>
        </p:spPr>
      </p:pic>
      <p:sp>
        <p:nvSpPr>
          <p:cNvPr id="236" name="Shape 236"/>
          <p:cNvSpPr txBox="1"/>
          <p:nvPr/>
        </p:nvSpPr>
        <p:spPr>
          <a:xfrm>
            <a:off x="18262498" y="11588525"/>
            <a:ext cx="5580300" cy="1643100"/>
          </a:xfrm>
          <a:prstGeom prst="rect">
            <a:avLst/>
          </a:prstGeom>
          <a:noFill/>
          <a:ln>
            <a:noFill/>
          </a:ln>
        </p:spPr>
        <p:txBody>
          <a:bodyPr anchorCtr="0" anchor="t" bIns="91425" lIns="91425" rIns="91425" tIns="91425">
            <a:noAutofit/>
          </a:bodyPr>
          <a:lstStyle/>
          <a:p>
            <a:pPr lvl="0" rtl="0">
              <a:spcBef>
                <a:spcPts val="0"/>
              </a:spcBef>
              <a:buNone/>
            </a:pPr>
            <a:r>
              <a:rPr b="1" lang="en-US" sz="3200"/>
              <a:t>See more at openstack.org/user-stories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p:nvPr/>
        </p:nvSpPr>
        <p:spPr>
          <a:xfrm>
            <a:off x="0" y="-347"/>
            <a:ext cx="24384000" cy="25020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2" name="Shape 242"/>
          <p:cNvSpPr/>
          <p:nvPr/>
        </p:nvSpPr>
        <p:spPr>
          <a:xfrm>
            <a:off x="1319242" y="-110770"/>
            <a:ext cx="3876600" cy="1215300"/>
          </a:xfrm>
          <a:prstGeom prst="rect">
            <a:avLst/>
          </a:prstGeom>
          <a:solidFill>
            <a:srgbClr val="FFFFFF"/>
          </a:solidFill>
          <a:ln>
            <a:noFill/>
          </a:ln>
          <a:effectLst>
            <a:outerShdw blurRad="127000" rotWithShape="0" dir="5400000" dist="25400">
              <a:srgbClr val="000000">
                <a:alpha val="32940"/>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243" name="Shape 243"/>
          <p:cNvPicPr preferRelativeResize="0"/>
          <p:nvPr/>
        </p:nvPicPr>
        <p:blipFill rotWithShape="1">
          <a:blip r:embed="rId3">
            <a:alphaModFix/>
          </a:blip>
          <a:srcRect b="0" l="0" r="0" t="0"/>
          <a:stretch/>
        </p:blipFill>
        <p:spPr>
          <a:xfrm>
            <a:off x="1689164" y="256085"/>
            <a:ext cx="3136800" cy="557700"/>
          </a:xfrm>
          <a:prstGeom prst="rect">
            <a:avLst/>
          </a:prstGeom>
          <a:noFill/>
          <a:ln>
            <a:noFill/>
          </a:ln>
        </p:spPr>
      </p:pic>
      <p:sp>
        <p:nvSpPr>
          <p:cNvPr id="244" name="Shape 244"/>
          <p:cNvSpPr/>
          <p:nvPr/>
        </p:nvSpPr>
        <p:spPr>
          <a:xfrm>
            <a:off x="1325171" y="3614064"/>
            <a:ext cx="20433300" cy="15654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What run</a:t>
            </a:r>
            <a:r>
              <a:rPr b="1" lang="en-US" sz="9300">
                <a:latin typeface="Helvetica Neue"/>
                <a:ea typeface="Helvetica Neue"/>
                <a:cs typeface="Helvetica Neue"/>
                <a:sym typeface="Helvetica Neue"/>
              </a:rPr>
              <a:t>s</a:t>
            </a:r>
            <a:r>
              <a:rPr b="1" i="0" lang="en-US" sz="9300" u="none" cap="none" strike="noStrike">
                <a:solidFill>
                  <a:srgbClr val="000000"/>
                </a:solidFill>
                <a:latin typeface="Helvetica Neue"/>
                <a:ea typeface="Helvetica Neue"/>
                <a:cs typeface="Helvetica Neue"/>
                <a:sym typeface="Helvetica Neue"/>
              </a:rPr>
              <a:t> on OpenStack?</a:t>
            </a:r>
          </a:p>
        </p:txBody>
      </p:sp>
      <p:sp>
        <p:nvSpPr>
          <p:cNvPr id="245" name="Shape 245"/>
          <p:cNvSpPr/>
          <p:nvPr/>
        </p:nvSpPr>
        <p:spPr>
          <a:xfrm>
            <a:off x="1836464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246" name="Shape 246"/>
          <p:cNvSpPr/>
          <p:nvPr/>
        </p:nvSpPr>
        <p:spPr>
          <a:xfrm>
            <a:off x="14113076"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247" name="Shape 247"/>
          <p:cNvSpPr/>
          <p:nvPr/>
        </p:nvSpPr>
        <p:spPr>
          <a:xfrm>
            <a:off x="983002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248" name="Shape 248"/>
          <p:cNvSpPr/>
          <p:nvPr/>
        </p:nvSpPr>
        <p:spPr>
          <a:xfrm>
            <a:off x="5578455" y="1906546"/>
            <a:ext cx="4724099" cy="1023600"/>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249" name="Shape 249"/>
          <p:cNvSpPr/>
          <p:nvPr/>
        </p:nvSpPr>
        <p:spPr>
          <a:xfrm>
            <a:off x="1295400" y="1906546"/>
            <a:ext cx="4724100" cy="1023600"/>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250" name="Shape 250"/>
          <p:cNvSpPr/>
          <p:nvPr/>
        </p:nvSpPr>
        <p:spPr>
          <a:xfrm>
            <a:off x="1372480" y="5582564"/>
            <a:ext cx="25941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666666"/>
                </a:solidFill>
                <a:latin typeface="Helvetica Neue"/>
                <a:ea typeface="Helvetica Neue"/>
                <a:cs typeface="Helvetica Neue"/>
                <a:sym typeface="Helvetica Neue"/>
              </a:rPr>
              <a:t>TELECOM/NFV</a:t>
            </a:r>
          </a:p>
        </p:txBody>
      </p:sp>
      <p:sp>
        <p:nvSpPr>
          <p:cNvPr id="251" name="Shape 251"/>
          <p:cNvSpPr/>
          <p:nvPr/>
        </p:nvSpPr>
        <p:spPr>
          <a:xfrm>
            <a:off x="6997704" y="2130969"/>
            <a:ext cx="21498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WHY USE IT</a:t>
            </a:r>
          </a:p>
        </p:txBody>
      </p:sp>
      <p:sp>
        <p:nvSpPr>
          <p:cNvPr id="252" name="Shape 252"/>
          <p:cNvSpPr/>
          <p:nvPr/>
        </p:nvSpPr>
        <p:spPr>
          <a:xfrm>
            <a:off x="10666514" y="2130969"/>
            <a:ext cx="30510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THE COMMUNITY</a:t>
            </a:r>
          </a:p>
        </p:txBody>
      </p:sp>
      <p:sp>
        <p:nvSpPr>
          <p:cNvPr id="253" name="Shape 253"/>
          <p:cNvSpPr/>
          <p:nvPr/>
        </p:nvSpPr>
        <p:spPr>
          <a:xfrm>
            <a:off x="14887584" y="2130969"/>
            <a:ext cx="34266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254" name="Shape 254"/>
          <p:cNvSpPr/>
          <p:nvPr/>
        </p:nvSpPr>
        <p:spPr>
          <a:xfrm>
            <a:off x="20311668" y="2130969"/>
            <a:ext cx="10704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
        <p:nvSpPr>
          <p:cNvPr id="255" name="Shape 255"/>
          <p:cNvSpPr/>
          <p:nvPr/>
        </p:nvSpPr>
        <p:spPr>
          <a:xfrm>
            <a:off x="7266578" y="5582564"/>
            <a:ext cx="8796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666666"/>
                </a:solidFill>
                <a:latin typeface="Helvetica Neue"/>
                <a:ea typeface="Helvetica Neue"/>
                <a:cs typeface="Helvetica Neue"/>
                <a:sym typeface="Helvetica Neue"/>
              </a:rPr>
              <a:t>HPC</a:t>
            </a:r>
          </a:p>
        </p:txBody>
      </p:sp>
      <p:sp>
        <p:nvSpPr>
          <p:cNvPr id="256" name="Shape 256"/>
          <p:cNvSpPr/>
          <p:nvPr/>
        </p:nvSpPr>
        <p:spPr>
          <a:xfrm>
            <a:off x="12854578" y="5582564"/>
            <a:ext cx="33381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666666"/>
                </a:solidFill>
                <a:latin typeface="Helvetica Neue"/>
                <a:ea typeface="Helvetica Neue"/>
                <a:cs typeface="Helvetica Neue"/>
                <a:sym typeface="Helvetica Neue"/>
              </a:rPr>
              <a:t>ENTERPRISE APPS</a:t>
            </a:r>
          </a:p>
        </p:txBody>
      </p:sp>
      <p:sp>
        <p:nvSpPr>
          <p:cNvPr id="257" name="Shape 257"/>
          <p:cNvSpPr/>
          <p:nvPr/>
        </p:nvSpPr>
        <p:spPr>
          <a:xfrm>
            <a:off x="18442578" y="5582564"/>
            <a:ext cx="17055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666666"/>
                </a:solidFill>
                <a:latin typeface="Helvetica Neue"/>
                <a:ea typeface="Helvetica Neue"/>
                <a:cs typeface="Helvetica Neue"/>
                <a:sym typeface="Helvetica Neue"/>
              </a:rPr>
              <a:t>BIG DATA</a:t>
            </a:r>
          </a:p>
        </p:txBody>
      </p:sp>
      <p:cxnSp>
        <p:nvCxnSpPr>
          <p:cNvPr id="258" name="Shape 258"/>
          <p:cNvCxnSpPr/>
          <p:nvPr/>
        </p:nvCxnSpPr>
        <p:spPr>
          <a:xfrm>
            <a:off x="1455333" y="6174701"/>
            <a:ext cx="4480200" cy="0"/>
          </a:xfrm>
          <a:prstGeom prst="straightConnector1">
            <a:avLst/>
          </a:prstGeom>
          <a:noFill/>
          <a:ln cap="flat" cmpd="sng" w="12700">
            <a:solidFill>
              <a:srgbClr val="DCDEE0"/>
            </a:solidFill>
            <a:prstDash val="solid"/>
            <a:miter/>
            <a:headEnd len="med" w="med" type="none"/>
            <a:tailEnd len="med" w="med" type="none"/>
          </a:ln>
        </p:spPr>
      </p:cxnSp>
      <p:cxnSp>
        <p:nvCxnSpPr>
          <p:cNvPr id="259" name="Shape 259"/>
          <p:cNvCxnSpPr/>
          <p:nvPr/>
        </p:nvCxnSpPr>
        <p:spPr>
          <a:xfrm>
            <a:off x="7319028" y="6174701"/>
            <a:ext cx="4480200" cy="0"/>
          </a:xfrm>
          <a:prstGeom prst="straightConnector1">
            <a:avLst/>
          </a:prstGeom>
          <a:noFill/>
          <a:ln cap="flat" cmpd="sng" w="12700">
            <a:solidFill>
              <a:srgbClr val="DCDEE0"/>
            </a:solidFill>
            <a:prstDash val="solid"/>
            <a:miter/>
            <a:headEnd len="med" w="med" type="none"/>
            <a:tailEnd len="med" w="med" type="none"/>
          </a:ln>
        </p:spPr>
      </p:cxnSp>
      <p:cxnSp>
        <p:nvCxnSpPr>
          <p:cNvPr id="260" name="Shape 260"/>
          <p:cNvCxnSpPr/>
          <p:nvPr/>
        </p:nvCxnSpPr>
        <p:spPr>
          <a:xfrm>
            <a:off x="18490676" y="6174701"/>
            <a:ext cx="4480200" cy="0"/>
          </a:xfrm>
          <a:prstGeom prst="straightConnector1">
            <a:avLst/>
          </a:prstGeom>
          <a:noFill/>
          <a:ln cap="flat" cmpd="sng" w="12700">
            <a:solidFill>
              <a:srgbClr val="DCDEE0"/>
            </a:solidFill>
            <a:prstDash val="solid"/>
            <a:miter/>
            <a:headEnd len="med" w="med" type="none"/>
            <a:tailEnd len="med" w="med" type="none"/>
          </a:ln>
        </p:spPr>
      </p:cxnSp>
      <p:cxnSp>
        <p:nvCxnSpPr>
          <p:cNvPr id="261" name="Shape 261"/>
          <p:cNvCxnSpPr/>
          <p:nvPr/>
        </p:nvCxnSpPr>
        <p:spPr>
          <a:xfrm>
            <a:off x="12904850" y="6174701"/>
            <a:ext cx="4480199" cy="0"/>
          </a:xfrm>
          <a:prstGeom prst="straightConnector1">
            <a:avLst/>
          </a:prstGeom>
          <a:noFill/>
          <a:ln cap="flat" cmpd="sng" w="12700">
            <a:solidFill>
              <a:srgbClr val="DCDEE0"/>
            </a:solidFill>
            <a:prstDash val="solid"/>
            <a:miter/>
            <a:headEnd len="med" w="med" type="none"/>
            <a:tailEnd len="med" w="med" type="none"/>
          </a:ln>
        </p:spPr>
      </p:cxnSp>
      <p:sp>
        <p:nvSpPr>
          <p:cNvPr id="262" name="Shape 262"/>
          <p:cNvSpPr/>
          <p:nvPr/>
        </p:nvSpPr>
        <p:spPr>
          <a:xfrm>
            <a:off x="2548669" y="2130969"/>
            <a:ext cx="1947000" cy="5748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263" name="Shape 263"/>
          <p:cNvSpPr/>
          <p:nvPr/>
        </p:nvSpPr>
        <p:spPr>
          <a:xfrm>
            <a:off x="1372480" y="9265564"/>
            <a:ext cx="29817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666666"/>
                </a:solidFill>
                <a:latin typeface="Helvetica Neue"/>
                <a:ea typeface="Helvetica Neue"/>
                <a:cs typeface="Helvetica Neue"/>
                <a:sym typeface="Helvetica Neue"/>
              </a:rPr>
              <a:t>MULTI-</a:t>
            </a:r>
            <a:r>
              <a:rPr baseline="-25000" lang="en-US" sz="2700">
                <a:solidFill>
                  <a:srgbClr val="666666"/>
                </a:solidFill>
                <a:latin typeface="Helvetica Neue"/>
                <a:ea typeface="Helvetica Neue"/>
                <a:cs typeface="Helvetica Neue"/>
                <a:sym typeface="Helvetica Neue"/>
              </a:rPr>
              <a:t>CLOUD</a:t>
            </a:r>
          </a:p>
        </p:txBody>
      </p:sp>
      <p:sp>
        <p:nvSpPr>
          <p:cNvPr id="264" name="Shape 264"/>
          <p:cNvSpPr/>
          <p:nvPr/>
        </p:nvSpPr>
        <p:spPr>
          <a:xfrm>
            <a:off x="7266578" y="9265564"/>
            <a:ext cx="25368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666666"/>
                </a:solidFill>
                <a:latin typeface="Helvetica Neue"/>
                <a:ea typeface="Helvetica Neue"/>
                <a:cs typeface="Helvetica Neue"/>
                <a:sym typeface="Helvetica Neue"/>
              </a:rPr>
              <a:t>E-COMMERCE</a:t>
            </a:r>
          </a:p>
        </p:txBody>
      </p:sp>
      <p:sp>
        <p:nvSpPr>
          <p:cNvPr id="265" name="Shape 265"/>
          <p:cNvSpPr/>
          <p:nvPr/>
        </p:nvSpPr>
        <p:spPr>
          <a:xfrm>
            <a:off x="12854578" y="9265564"/>
            <a:ext cx="48999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666666"/>
                </a:solidFill>
                <a:latin typeface="Helvetica Neue"/>
                <a:ea typeface="Helvetica Neue"/>
                <a:cs typeface="Helvetica Neue"/>
                <a:sym typeface="Helvetica Neue"/>
              </a:rPr>
              <a:t>DEVELOPER PRODUCTIVITY</a:t>
            </a:r>
          </a:p>
        </p:txBody>
      </p:sp>
      <p:sp>
        <p:nvSpPr>
          <p:cNvPr id="266" name="Shape 266"/>
          <p:cNvSpPr/>
          <p:nvPr/>
        </p:nvSpPr>
        <p:spPr>
          <a:xfrm>
            <a:off x="18442578" y="9265564"/>
            <a:ext cx="27600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666666"/>
                </a:solidFill>
                <a:latin typeface="Helvetica Neue"/>
                <a:ea typeface="Helvetica Neue"/>
                <a:cs typeface="Helvetica Neue"/>
                <a:sym typeface="Helvetica Neue"/>
              </a:rPr>
              <a:t>WEB SERVICES</a:t>
            </a:r>
          </a:p>
        </p:txBody>
      </p:sp>
      <p:cxnSp>
        <p:nvCxnSpPr>
          <p:cNvPr id="267" name="Shape 267"/>
          <p:cNvCxnSpPr/>
          <p:nvPr/>
        </p:nvCxnSpPr>
        <p:spPr>
          <a:xfrm>
            <a:off x="1455333" y="9857702"/>
            <a:ext cx="4480200" cy="0"/>
          </a:xfrm>
          <a:prstGeom prst="straightConnector1">
            <a:avLst/>
          </a:prstGeom>
          <a:noFill/>
          <a:ln cap="flat" cmpd="sng" w="12700">
            <a:solidFill>
              <a:srgbClr val="DCDEE0"/>
            </a:solidFill>
            <a:prstDash val="solid"/>
            <a:miter/>
            <a:headEnd len="med" w="med" type="none"/>
            <a:tailEnd len="med" w="med" type="none"/>
          </a:ln>
        </p:spPr>
      </p:cxnSp>
      <p:cxnSp>
        <p:nvCxnSpPr>
          <p:cNvPr id="268" name="Shape 268"/>
          <p:cNvCxnSpPr/>
          <p:nvPr/>
        </p:nvCxnSpPr>
        <p:spPr>
          <a:xfrm>
            <a:off x="7319028" y="9857702"/>
            <a:ext cx="4480200" cy="0"/>
          </a:xfrm>
          <a:prstGeom prst="straightConnector1">
            <a:avLst/>
          </a:prstGeom>
          <a:noFill/>
          <a:ln cap="flat" cmpd="sng" w="12700">
            <a:solidFill>
              <a:srgbClr val="DCDEE0"/>
            </a:solidFill>
            <a:prstDash val="solid"/>
            <a:miter/>
            <a:headEnd len="med" w="med" type="none"/>
            <a:tailEnd len="med" w="med" type="none"/>
          </a:ln>
        </p:spPr>
      </p:cxnSp>
      <p:cxnSp>
        <p:nvCxnSpPr>
          <p:cNvPr id="269" name="Shape 269"/>
          <p:cNvCxnSpPr/>
          <p:nvPr/>
        </p:nvCxnSpPr>
        <p:spPr>
          <a:xfrm>
            <a:off x="18490676" y="9857702"/>
            <a:ext cx="4480200" cy="0"/>
          </a:xfrm>
          <a:prstGeom prst="straightConnector1">
            <a:avLst/>
          </a:prstGeom>
          <a:noFill/>
          <a:ln cap="flat" cmpd="sng" w="12700">
            <a:solidFill>
              <a:srgbClr val="DCDEE0"/>
            </a:solidFill>
            <a:prstDash val="solid"/>
            <a:miter/>
            <a:headEnd len="med" w="med" type="none"/>
            <a:tailEnd len="med" w="med" type="none"/>
          </a:ln>
        </p:spPr>
      </p:cxnSp>
      <p:cxnSp>
        <p:nvCxnSpPr>
          <p:cNvPr id="270" name="Shape 270"/>
          <p:cNvCxnSpPr/>
          <p:nvPr/>
        </p:nvCxnSpPr>
        <p:spPr>
          <a:xfrm>
            <a:off x="12904850" y="9857702"/>
            <a:ext cx="4480199" cy="0"/>
          </a:xfrm>
          <a:prstGeom prst="straightConnector1">
            <a:avLst/>
          </a:prstGeom>
          <a:noFill/>
          <a:ln cap="flat" cmpd="sng" w="12700">
            <a:solidFill>
              <a:srgbClr val="DCDEE0"/>
            </a:solidFill>
            <a:prstDash val="solid"/>
            <a:miter/>
            <a:headEnd len="med" w="med" type="none"/>
            <a:tailEnd len="med" w="med" type="none"/>
          </a:ln>
        </p:spPr>
      </p:cxnSp>
      <p:sp>
        <p:nvSpPr>
          <p:cNvPr id="271" name="Shape 271"/>
          <p:cNvSpPr/>
          <p:nvPr/>
        </p:nvSpPr>
        <p:spPr>
          <a:xfrm>
            <a:off x="1442719" y="6309003"/>
            <a:ext cx="4480200" cy="904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lang="en-US" sz="2500">
                <a:latin typeface="Helvetica Neue"/>
                <a:ea typeface="Helvetica Neue"/>
                <a:cs typeface="Helvetica Neue"/>
                <a:sym typeface="Helvetica Neue"/>
              </a:rPr>
              <a:t>86% of telecoms say OpenStack is important to their business; many are using OpenStack to virtualize their networks and implement edge computing to achieve agility significant cost savings. </a:t>
            </a:r>
          </a:p>
        </p:txBody>
      </p:sp>
      <p:sp>
        <p:nvSpPr>
          <p:cNvPr id="272" name="Shape 272"/>
          <p:cNvSpPr/>
          <p:nvPr/>
        </p:nvSpPr>
        <p:spPr>
          <a:xfrm>
            <a:off x="1442719" y="9992003"/>
            <a:ext cx="4480200" cy="2428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DigitalFil</a:t>
            </a:r>
            <a:r>
              <a:rPr lang="en-US" sz="2500">
                <a:latin typeface="Helvetica Neue"/>
                <a:ea typeface="Helvetica Neue"/>
                <a:cs typeface="Helvetica Neue"/>
                <a:sym typeface="Helvetica Neue"/>
              </a:rPr>
              <a:t>m</a:t>
            </a:r>
            <a:r>
              <a:rPr b="0" i="0" lang="en-US" sz="2500" u="none" cap="none" strike="noStrike">
                <a:solidFill>
                  <a:srgbClr val="000000"/>
                </a:solidFill>
                <a:latin typeface="Helvetica Neue"/>
                <a:ea typeface="Helvetica Neue"/>
                <a:cs typeface="Helvetica Neue"/>
                <a:sym typeface="Helvetica Neue"/>
              </a:rPr>
              <a:t> Tree uses interoperable OpenStack private and public clouds to process thousands of hours of raw footage into a one-hour TV show.</a:t>
            </a:r>
          </a:p>
        </p:txBody>
      </p:sp>
      <p:sp>
        <p:nvSpPr>
          <p:cNvPr id="273" name="Shape 273"/>
          <p:cNvSpPr/>
          <p:nvPr/>
        </p:nvSpPr>
        <p:spPr>
          <a:xfrm>
            <a:off x="7284718" y="9992003"/>
            <a:ext cx="4480200" cy="2047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Walmart moved their global e-commerce platform to OpenStack, powering desktop, mobile, tablet and kiosk users.</a:t>
            </a:r>
          </a:p>
        </p:txBody>
      </p:sp>
      <p:sp>
        <p:nvSpPr>
          <p:cNvPr id="274" name="Shape 274"/>
          <p:cNvSpPr/>
          <p:nvPr/>
        </p:nvSpPr>
        <p:spPr>
          <a:xfrm>
            <a:off x="12872718" y="9992003"/>
            <a:ext cx="4480200" cy="2047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Adobe Digital Marketing uses OpenStack to convert their existing virtualization environment into self-service IT.</a:t>
            </a:r>
          </a:p>
        </p:txBody>
      </p:sp>
      <p:sp>
        <p:nvSpPr>
          <p:cNvPr id="275" name="Shape 275"/>
          <p:cNvSpPr/>
          <p:nvPr/>
        </p:nvSpPr>
        <p:spPr>
          <a:xfrm>
            <a:off x="7284718" y="6309003"/>
            <a:ext cx="4480200" cy="2047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lang="en-US" sz="2500">
                <a:latin typeface="Helvetica Neue"/>
                <a:ea typeface="Helvetica Neue"/>
                <a:cs typeface="Helvetica Neue"/>
                <a:sym typeface="Helvetica Neue"/>
              </a:rPr>
              <a:t>CERN runs one of the largest OpenStack clouds to process data from the Large Hadron Collider, giving physicists the resources they need to unleash the secrets of the universe.</a:t>
            </a:r>
          </a:p>
        </p:txBody>
      </p:sp>
      <p:sp>
        <p:nvSpPr>
          <p:cNvPr id="276" name="Shape 276"/>
          <p:cNvSpPr/>
          <p:nvPr/>
        </p:nvSpPr>
        <p:spPr>
          <a:xfrm>
            <a:off x="12872718" y="6309003"/>
            <a:ext cx="4480200" cy="2428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Comcast powers customer-facing and internal applications and services for both production and development environments with OpenStack.</a:t>
            </a:r>
          </a:p>
        </p:txBody>
      </p:sp>
      <p:sp>
        <p:nvSpPr>
          <p:cNvPr id="277" name="Shape 277"/>
          <p:cNvSpPr/>
          <p:nvPr/>
        </p:nvSpPr>
        <p:spPr>
          <a:xfrm>
            <a:off x="18460718" y="6309003"/>
            <a:ext cx="4480200" cy="2047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lang="en-US" sz="2500">
                <a:latin typeface="Helvetica Neue"/>
                <a:ea typeface="Helvetica Neue"/>
                <a:cs typeface="Helvetica Neue"/>
                <a:sym typeface="Helvetica Neue"/>
              </a:rPr>
              <a:t>Banco Santander runs 1,000 compute nodes of OpenStack in data centers across the world, and uses Cloudera on OpenStack to power fraud detection.</a:t>
            </a:r>
          </a:p>
        </p:txBody>
      </p:sp>
      <p:sp>
        <p:nvSpPr>
          <p:cNvPr id="278" name="Shape 278"/>
          <p:cNvSpPr txBox="1"/>
          <p:nvPr/>
        </p:nvSpPr>
        <p:spPr>
          <a:xfrm>
            <a:off x="18490675" y="9908487"/>
            <a:ext cx="4406700" cy="2214900"/>
          </a:xfrm>
          <a:prstGeom prst="rect">
            <a:avLst/>
          </a:prstGeom>
          <a:noFill/>
          <a:ln>
            <a:noFill/>
          </a:ln>
        </p:spPr>
        <p:txBody>
          <a:bodyPr anchorCtr="0" anchor="t" bIns="91425" lIns="91425" rIns="91425" tIns="91425">
            <a:noAutofit/>
          </a:bodyPr>
          <a:lstStyle/>
          <a:p>
            <a:pPr lvl="0" rtl="0">
              <a:spcBef>
                <a:spcPts val="0"/>
              </a:spcBef>
              <a:buNone/>
            </a:pPr>
            <a:r>
              <a:rPr lang="en-US" sz="2400"/>
              <a:t>Workday moved their on-demand software services from static, virtualized environments to a fully elastic and scalable platform based on OpenStack.</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4" name="Shape 284"/>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285" name="Shape 285"/>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286" name="Shape 286"/>
          <p:cNvSpPr/>
          <p:nvPr/>
        </p:nvSpPr>
        <p:spPr>
          <a:xfrm>
            <a:off x="1325171" y="3614064"/>
            <a:ext cx="12166118" cy="15652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History of OpenStack</a:t>
            </a:r>
          </a:p>
        </p:txBody>
      </p:sp>
      <p:sp>
        <p:nvSpPr>
          <p:cNvPr id="287" name="Shape 287"/>
          <p:cNvSpPr/>
          <p:nvPr/>
        </p:nvSpPr>
        <p:spPr>
          <a:xfrm>
            <a:off x="1836464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288" name="Shape 288"/>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289" name="Shape 289"/>
          <p:cNvSpPr/>
          <p:nvPr/>
        </p:nvSpPr>
        <p:spPr>
          <a:xfrm>
            <a:off x="983002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290" name="Shape 290"/>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291" name="Shape 291"/>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292" name="Shape 292"/>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293" name="Shape 293"/>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THE COMMUNITY</a:t>
            </a:r>
          </a:p>
        </p:txBody>
      </p:sp>
      <p:sp>
        <p:nvSpPr>
          <p:cNvPr id="294" name="Shape 294"/>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295" name="Shape 295"/>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
        <p:nvSpPr>
          <p:cNvPr id="296" name="Shape 296"/>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297" name="Shape 297"/>
          <p:cNvSpPr/>
          <p:nvPr/>
        </p:nvSpPr>
        <p:spPr>
          <a:xfrm>
            <a:off x="1415717" y="8233428"/>
            <a:ext cx="21650327" cy="250280"/>
          </a:xfrm>
          <a:prstGeom prst="roundRect">
            <a:avLst>
              <a:gd fmla="val 0" name="adj"/>
            </a:avLst>
          </a:prstGeom>
          <a:solidFill>
            <a:srgbClr val="DDDEE0"/>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1" i="0" sz="2500" u="none" cap="none" strike="noStrike">
              <a:solidFill>
                <a:srgbClr val="FFFFFF"/>
              </a:solidFill>
              <a:latin typeface="Helvetica Neue"/>
              <a:ea typeface="Helvetica Neue"/>
              <a:cs typeface="Helvetica Neue"/>
              <a:sym typeface="Helvetica Neue"/>
            </a:endParaRPr>
          </a:p>
        </p:txBody>
      </p:sp>
      <p:sp>
        <p:nvSpPr>
          <p:cNvPr id="298" name="Shape 298"/>
          <p:cNvSpPr/>
          <p:nvPr/>
        </p:nvSpPr>
        <p:spPr>
          <a:xfrm>
            <a:off x="1640616" y="6087758"/>
            <a:ext cx="918393" cy="5746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ED2544"/>
              </a:buClr>
              <a:buSzPct val="25000"/>
              <a:buFont typeface="Helvetica Neue"/>
              <a:buNone/>
            </a:pPr>
            <a:r>
              <a:rPr b="0" baseline="-25000" i="0" lang="en-US" sz="2700" u="none" cap="none" strike="noStrike">
                <a:solidFill>
                  <a:srgbClr val="ED2544"/>
                </a:solidFill>
                <a:latin typeface="Helvetica Neue"/>
                <a:ea typeface="Helvetica Neue"/>
                <a:cs typeface="Helvetica Neue"/>
                <a:sym typeface="Helvetica Neue"/>
              </a:rPr>
              <a:t>2010</a:t>
            </a:r>
          </a:p>
        </p:txBody>
      </p:sp>
      <p:sp>
        <p:nvSpPr>
          <p:cNvPr id="299" name="Shape 299"/>
          <p:cNvSpPr/>
          <p:nvPr/>
        </p:nvSpPr>
        <p:spPr>
          <a:xfrm>
            <a:off x="1660051" y="6696025"/>
            <a:ext cx="3631500" cy="1285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NASA + Rackspace develop the basis of OpenStack</a:t>
            </a:r>
          </a:p>
        </p:txBody>
      </p:sp>
      <p:sp>
        <p:nvSpPr>
          <p:cNvPr id="300" name="Shape 300"/>
          <p:cNvSpPr/>
          <p:nvPr/>
        </p:nvSpPr>
        <p:spPr>
          <a:xfrm>
            <a:off x="4236207" y="8587781"/>
            <a:ext cx="9183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ED2544"/>
              </a:buClr>
              <a:buSzPct val="25000"/>
              <a:buFont typeface="Helvetica Neue"/>
              <a:buNone/>
            </a:pPr>
            <a:r>
              <a:rPr b="0" baseline="-25000" i="0" lang="en-US" sz="2700" u="none" cap="none" strike="noStrike">
                <a:solidFill>
                  <a:srgbClr val="ED2544"/>
                </a:solidFill>
                <a:latin typeface="Helvetica Neue"/>
                <a:ea typeface="Helvetica Neue"/>
                <a:cs typeface="Helvetica Neue"/>
                <a:sym typeface="Helvetica Neue"/>
              </a:rPr>
              <a:t>2012</a:t>
            </a:r>
          </a:p>
        </p:txBody>
      </p:sp>
      <p:sp>
        <p:nvSpPr>
          <p:cNvPr id="301" name="Shape 301"/>
          <p:cNvSpPr/>
          <p:nvPr/>
        </p:nvSpPr>
        <p:spPr>
          <a:xfrm>
            <a:off x="4255648" y="9196050"/>
            <a:ext cx="4076100" cy="1285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OpenStack Foundation </a:t>
            </a:r>
            <a:r>
              <a:rPr lang="en-US" sz="2500">
                <a:latin typeface="Helvetica Neue"/>
                <a:ea typeface="Helvetica Neue"/>
                <a:cs typeface="Helvetica Neue"/>
                <a:sym typeface="Helvetica Neue"/>
              </a:rPr>
              <a:t>established</a:t>
            </a:r>
          </a:p>
        </p:txBody>
      </p:sp>
      <p:sp>
        <p:nvSpPr>
          <p:cNvPr id="302" name="Shape 302"/>
          <p:cNvSpPr/>
          <p:nvPr/>
        </p:nvSpPr>
        <p:spPr>
          <a:xfrm>
            <a:off x="6669675" y="6087400"/>
            <a:ext cx="929100" cy="6210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ED2544"/>
              </a:buClr>
              <a:buSzPct val="25000"/>
              <a:buFont typeface="Helvetica Neue"/>
              <a:buNone/>
            </a:pPr>
            <a:r>
              <a:rPr b="0" baseline="-25000" i="0" lang="en-US" sz="2700" u="none" cap="none" strike="noStrike">
                <a:solidFill>
                  <a:srgbClr val="ED2544"/>
                </a:solidFill>
                <a:latin typeface="Helvetica Neue"/>
                <a:ea typeface="Helvetica Neue"/>
                <a:cs typeface="Helvetica Neue"/>
                <a:sym typeface="Helvetica Neue"/>
              </a:rPr>
              <a:t>2014</a:t>
            </a:r>
          </a:p>
        </p:txBody>
      </p:sp>
      <p:sp>
        <p:nvSpPr>
          <p:cNvPr id="303" name="Shape 303"/>
          <p:cNvSpPr/>
          <p:nvPr/>
        </p:nvSpPr>
        <p:spPr>
          <a:xfrm>
            <a:off x="6689336" y="6744551"/>
            <a:ext cx="5836800" cy="13890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OpenStack Marketplace opens</a:t>
            </a:r>
            <a:r>
              <a:rPr lang="en-US" sz="2500">
                <a:latin typeface="Helvetica Neue"/>
                <a:ea typeface="Helvetica Neue"/>
                <a:cs typeface="Helvetica Neue"/>
                <a:sym typeface="Helvetica Neue"/>
              </a:rPr>
              <a:t> to showcase maturing ecosystem; </a:t>
            </a:r>
            <a:br>
              <a:rPr lang="en-US" sz="2500">
                <a:latin typeface="Helvetica Neue"/>
                <a:ea typeface="Helvetica Neue"/>
                <a:cs typeface="Helvetica Neue"/>
                <a:sym typeface="Helvetica Neue"/>
              </a:rPr>
            </a:br>
            <a:r>
              <a:rPr lang="en-US" sz="2500">
                <a:latin typeface="Helvetica Neue"/>
                <a:ea typeface="Helvetica Neue"/>
                <a:cs typeface="Helvetica Neue"/>
                <a:sym typeface="Helvetica Neue"/>
              </a:rPr>
              <a:t>“Juno” release seen as enterprise grade</a:t>
            </a:r>
          </a:p>
        </p:txBody>
      </p:sp>
      <p:sp>
        <p:nvSpPr>
          <p:cNvPr id="304" name="Shape 304"/>
          <p:cNvSpPr/>
          <p:nvPr/>
        </p:nvSpPr>
        <p:spPr>
          <a:xfrm>
            <a:off x="22086995" y="6085206"/>
            <a:ext cx="9183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ED2544"/>
              </a:buClr>
              <a:buSzPct val="25000"/>
              <a:buFont typeface="Helvetica Neue"/>
              <a:buNone/>
            </a:pPr>
            <a:r>
              <a:rPr b="0" baseline="-25000" i="0" lang="en-US" sz="2700" u="none" cap="none" strike="noStrike">
                <a:solidFill>
                  <a:srgbClr val="ED2544"/>
                </a:solidFill>
                <a:latin typeface="Helvetica Neue"/>
                <a:ea typeface="Helvetica Neue"/>
                <a:cs typeface="Helvetica Neue"/>
                <a:sym typeface="Helvetica Neue"/>
              </a:rPr>
              <a:t>201</a:t>
            </a:r>
            <a:r>
              <a:rPr baseline="-25000" lang="en-US" sz="2700">
                <a:solidFill>
                  <a:srgbClr val="ED2544"/>
                </a:solidFill>
                <a:latin typeface="Helvetica Neue"/>
                <a:ea typeface="Helvetica Neue"/>
                <a:cs typeface="Helvetica Neue"/>
                <a:sym typeface="Helvetica Neue"/>
              </a:rPr>
              <a:t>7</a:t>
            </a:r>
          </a:p>
        </p:txBody>
      </p:sp>
      <p:sp>
        <p:nvSpPr>
          <p:cNvPr id="305" name="Shape 305"/>
          <p:cNvSpPr/>
          <p:nvPr/>
        </p:nvSpPr>
        <p:spPr>
          <a:xfrm>
            <a:off x="17849646" y="6695687"/>
            <a:ext cx="5140200" cy="1285800"/>
          </a:xfrm>
          <a:prstGeom prst="rect">
            <a:avLst/>
          </a:prstGeom>
          <a:noFill/>
          <a:ln>
            <a:noFill/>
          </a:ln>
        </p:spPr>
        <p:txBody>
          <a:bodyPr anchorCtr="0" anchor="t" bIns="71425" lIns="71425" rIns="71425" tIns="71425">
            <a:noAutofit/>
          </a:bodyPr>
          <a:lstStyle/>
          <a:p>
            <a:pPr indent="0" lvl="0" marL="0" marR="0" rtl="0" algn="r">
              <a:lnSpc>
                <a:spcPct val="100000"/>
              </a:lnSpc>
              <a:spcBef>
                <a:spcPts val="0"/>
              </a:spcBef>
              <a:spcAft>
                <a:spcPts val="0"/>
              </a:spcAft>
              <a:buClr>
                <a:srgbClr val="000000"/>
              </a:buClr>
              <a:buSzPct val="25000"/>
              <a:buFont typeface="Helvetica Neue"/>
              <a:buNone/>
            </a:pPr>
            <a:r>
              <a:rPr lang="en-US" sz="2500">
                <a:latin typeface="Helvetica Neue"/>
                <a:ea typeface="Helvetica Neue"/>
                <a:cs typeface="Helvetica Neue"/>
                <a:sym typeface="Helvetica Neue"/>
              </a:rPr>
              <a:t>OpenStack emerges as one platform for containers, </a:t>
            </a:r>
          </a:p>
          <a:p>
            <a:pPr indent="0" lvl="0" marL="0" marR="0" rtl="0" algn="r">
              <a:lnSpc>
                <a:spcPct val="100000"/>
              </a:lnSpc>
              <a:spcBef>
                <a:spcPts val="0"/>
              </a:spcBef>
              <a:spcAft>
                <a:spcPts val="0"/>
              </a:spcAft>
              <a:buClr>
                <a:srgbClr val="000000"/>
              </a:buClr>
              <a:buSzPct val="25000"/>
              <a:buFont typeface="Helvetica Neue"/>
              <a:buNone/>
            </a:pPr>
            <a:r>
              <a:rPr lang="en-US" sz="2500">
                <a:latin typeface="Helvetica Neue"/>
                <a:ea typeface="Helvetica Neue"/>
                <a:cs typeface="Helvetica Neue"/>
                <a:sym typeface="Helvetica Neue"/>
              </a:rPr>
              <a:t>VMs and bare metal</a:t>
            </a:r>
          </a:p>
        </p:txBody>
      </p:sp>
      <p:cxnSp>
        <p:nvCxnSpPr>
          <p:cNvPr id="306" name="Shape 306"/>
          <p:cNvCxnSpPr/>
          <p:nvPr/>
        </p:nvCxnSpPr>
        <p:spPr>
          <a:xfrm rot="10800000">
            <a:off x="6565750" y="6391731"/>
            <a:ext cx="0" cy="2046300"/>
          </a:xfrm>
          <a:prstGeom prst="straightConnector1">
            <a:avLst/>
          </a:prstGeom>
          <a:noFill/>
          <a:ln cap="flat" cmpd="sng" w="25400">
            <a:solidFill>
              <a:srgbClr val="DCDEE0"/>
            </a:solidFill>
            <a:prstDash val="solid"/>
            <a:miter/>
            <a:headEnd len="med" w="med" type="none"/>
            <a:tailEnd len="med" w="med" type="none"/>
          </a:ln>
        </p:spPr>
      </p:cxnSp>
      <p:cxnSp>
        <p:nvCxnSpPr>
          <p:cNvPr id="307" name="Shape 307"/>
          <p:cNvCxnSpPr/>
          <p:nvPr/>
        </p:nvCxnSpPr>
        <p:spPr>
          <a:xfrm flipH="1" rot="10800000">
            <a:off x="1473200" y="6239549"/>
            <a:ext cx="0" cy="2046431"/>
          </a:xfrm>
          <a:prstGeom prst="straightConnector1">
            <a:avLst/>
          </a:prstGeom>
          <a:noFill/>
          <a:ln cap="flat" cmpd="sng" w="25400">
            <a:solidFill>
              <a:srgbClr val="DCDEE0"/>
            </a:solidFill>
            <a:prstDash val="solid"/>
            <a:miter/>
            <a:headEnd len="med" w="med" type="none"/>
            <a:tailEnd len="med" w="med" type="none"/>
          </a:ln>
        </p:spPr>
      </p:cxnSp>
      <p:cxnSp>
        <p:nvCxnSpPr>
          <p:cNvPr id="308" name="Shape 308"/>
          <p:cNvCxnSpPr/>
          <p:nvPr/>
        </p:nvCxnSpPr>
        <p:spPr>
          <a:xfrm rot="10800000">
            <a:off x="4073025" y="8361718"/>
            <a:ext cx="0" cy="2046300"/>
          </a:xfrm>
          <a:prstGeom prst="straightConnector1">
            <a:avLst/>
          </a:prstGeom>
          <a:noFill/>
          <a:ln cap="flat" cmpd="sng" w="25400">
            <a:solidFill>
              <a:srgbClr val="DCDEE0"/>
            </a:solidFill>
            <a:prstDash val="solid"/>
            <a:miter/>
            <a:headEnd len="med" w="med" type="none"/>
            <a:tailEnd len="med" w="med" type="none"/>
          </a:ln>
        </p:spPr>
      </p:cxnSp>
      <p:cxnSp>
        <p:nvCxnSpPr>
          <p:cNvPr id="309" name="Shape 309"/>
          <p:cNvCxnSpPr/>
          <p:nvPr/>
        </p:nvCxnSpPr>
        <p:spPr>
          <a:xfrm rot="10800000">
            <a:off x="23066050" y="6087743"/>
            <a:ext cx="0" cy="2046300"/>
          </a:xfrm>
          <a:prstGeom prst="straightConnector1">
            <a:avLst/>
          </a:prstGeom>
          <a:noFill/>
          <a:ln cap="flat" cmpd="sng" w="25400">
            <a:solidFill>
              <a:srgbClr val="DCDEE0"/>
            </a:solidFill>
            <a:prstDash val="solid"/>
            <a:miter/>
            <a:headEnd len="med" w="med" type="none"/>
            <a:tailEnd len="med" w="med" type="none"/>
          </a:ln>
        </p:spPr>
      </p:cxnSp>
      <p:sp>
        <p:nvSpPr>
          <p:cNvPr id="310" name="Shape 310"/>
          <p:cNvSpPr/>
          <p:nvPr/>
        </p:nvSpPr>
        <p:spPr>
          <a:xfrm>
            <a:off x="10014695" y="8459493"/>
            <a:ext cx="9183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ED2544"/>
              </a:buClr>
              <a:buSzPct val="25000"/>
              <a:buFont typeface="Helvetica Neue"/>
              <a:buNone/>
            </a:pPr>
            <a:r>
              <a:rPr b="0" baseline="-25000" i="0" lang="en-US" sz="2700" u="none" cap="none" strike="noStrike">
                <a:solidFill>
                  <a:srgbClr val="ED2544"/>
                </a:solidFill>
                <a:latin typeface="Helvetica Neue"/>
                <a:ea typeface="Helvetica Neue"/>
                <a:cs typeface="Helvetica Neue"/>
                <a:sym typeface="Helvetica Neue"/>
              </a:rPr>
              <a:t>201</a:t>
            </a:r>
            <a:r>
              <a:rPr baseline="-25000" lang="en-US" sz="2700">
                <a:solidFill>
                  <a:srgbClr val="ED2544"/>
                </a:solidFill>
                <a:latin typeface="Helvetica Neue"/>
                <a:ea typeface="Helvetica Neue"/>
                <a:cs typeface="Helvetica Neue"/>
                <a:sym typeface="Helvetica Neue"/>
              </a:rPr>
              <a:t>5</a:t>
            </a:r>
          </a:p>
        </p:txBody>
      </p:sp>
      <p:sp>
        <p:nvSpPr>
          <p:cNvPr id="311" name="Shape 311"/>
          <p:cNvSpPr/>
          <p:nvPr/>
        </p:nvSpPr>
        <p:spPr>
          <a:xfrm>
            <a:off x="10034136" y="9067762"/>
            <a:ext cx="4076100" cy="1285800"/>
          </a:xfrm>
          <a:prstGeom prst="rect">
            <a:avLst/>
          </a:prstGeom>
          <a:noFill/>
          <a:ln>
            <a:noFill/>
          </a:ln>
        </p:spPr>
        <p:txBody>
          <a:bodyPr anchorCtr="0" anchor="t" bIns="71425" lIns="71425" rIns="71425" tIns="71425">
            <a:noAutofit/>
          </a:bodyPr>
          <a:lstStyle/>
          <a:p>
            <a:pPr lvl="0" rtl="0">
              <a:spcBef>
                <a:spcPts val="0"/>
              </a:spcBef>
              <a:buClr>
                <a:schemeClr val="dk1"/>
              </a:buClr>
              <a:buSzPct val="25000"/>
              <a:buFont typeface="Helvetica Neue"/>
              <a:buNone/>
            </a:pPr>
            <a:r>
              <a:rPr lang="en-US" sz="2500">
                <a:solidFill>
                  <a:schemeClr val="dk1"/>
                </a:solidFill>
                <a:latin typeface="Helvetica Neue"/>
                <a:ea typeface="Helvetica Neue"/>
                <a:cs typeface="Helvetica Neue"/>
                <a:sym typeface="Helvetica Neue"/>
              </a:rPr>
              <a:t>OpenStack Powered interop certification launched</a:t>
            </a:r>
          </a:p>
          <a:p>
            <a:pPr indent="0" lvl="0" marL="0" marR="0" rtl="0" algn="l">
              <a:lnSpc>
                <a:spcPct val="100000"/>
              </a:lnSpc>
              <a:spcBef>
                <a:spcPts val="0"/>
              </a:spcBef>
              <a:spcAft>
                <a:spcPts val="0"/>
              </a:spcAft>
              <a:buClr>
                <a:srgbClr val="000000"/>
              </a:buClr>
              <a:buFont typeface="Helvetica Neue"/>
              <a:buNone/>
            </a:pPr>
            <a:r>
              <a:t/>
            </a:r>
            <a:endParaRPr sz="2500">
              <a:latin typeface="Helvetica Neue"/>
              <a:ea typeface="Helvetica Neue"/>
              <a:cs typeface="Helvetica Neue"/>
              <a:sym typeface="Helvetica Neue"/>
            </a:endParaRPr>
          </a:p>
        </p:txBody>
      </p:sp>
      <p:cxnSp>
        <p:nvCxnSpPr>
          <p:cNvPr id="312" name="Shape 312"/>
          <p:cNvCxnSpPr/>
          <p:nvPr/>
        </p:nvCxnSpPr>
        <p:spPr>
          <a:xfrm rot="10800000">
            <a:off x="9851512" y="8233431"/>
            <a:ext cx="0" cy="2046300"/>
          </a:xfrm>
          <a:prstGeom prst="straightConnector1">
            <a:avLst/>
          </a:prstGeom>
          <a:noFill/>
          <a:ln cap="flat" cmpd="sng" w="25400">
            <a:solidFill>
              <a:srgbClr val="DCDEE0"/>
            </a:solidFill>
            <a:prstDash val="solid"/>
            <a:miter/>
            <a:headEnd len="med" w="med" type="none"/>
            <a:tailEnd len="med" w="med" type="none"/>
          </a:ln>
        </p:spPr>
      </p:cxnSp>
      <p:sp>
        <p:nvSpPr>
          <p:cNvPr id="313" name="Shape 313"/>
          <p:cNvSpPr/>
          <p:nvPr/>
        </p:nvSpPr>
        <p:spPr>
          <a:xfrm>
            <a:off x="13449323" y="6087425"/>
            <a:ext cx="14382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ED2544"/>
              </a:buClr>
              <a:buSzPct val="25000"/>
              <a:buFont typeface="Helvetica Neue"/>
              <a:buNone/>
            </a:pPr>
            <a:r>
              <a:rPr b="0" baseline="-25000" i="0" lang="en-US" sz="2700" u="none" cap="none" strike="noStrike">
                <a:solidFill>
                  <a:srgbClr val="ED2544"/>
                </a:solidFill>
                <a:latin typeface="Helvetica Neue"/>
                <a:ea typeface="Helvetica Neue"/>
                <a:cs typeface="Helvetica Neue"/>
                <a:sym typeface="Helvetica Neue"/>
              </a:rPr>
              <a:t>201</a:t>
            </a:r>
            <a:r>
              <a:rPr baseline="-25000" lang="en-US" sz="2700">
                <a:solidFill>
                  <a:srgbClr val="ED2544"/>
                </a:solidFill>
                <a:latin typeface="Helvetica Neue"/>
                <a:ea typeface="Helvetica Neue"/>
                <a:cs typeface="Helvetica Neue"/>
                <a:sym typeface="Helvetica Neue"/>
              </a:rPr>
              <a:t>6 - April</a:t>
            </a:r>
          </a:p>
        </p:txBody>
      </p:sp>
      <p:sp>
        <p:nvSpPr>
          <p:cNvPr id="314" name="Shape 314"/>
          <p:cNvSpPr/>
          <p:nvPr/>
        </p:nvSpPr>
        <p:spPr>
          <a:xfrm>
            <a:off x="13468775" y="6695700"/>
            <a:ext cx="5140200" cy="12858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lang="en-US" sz="2500">
                <a:latin typeface="Helvetica Neue"/>
                <a:ea typeface="Helvetica Neue"/>
                <a:cs typeface="Helvetica Neue"/>
                <a:sym typeface="Helvetica Neue"/>
              </a:rPr>
              <a:t>Half the Fortune 100 run OpenStack; </a:t>
            </a:r>
            <a:r>
              <a:rPr lang="en-US" sz="2500">
                <a:solidFill>
                  <a:schemeClr val="dk1"/>
                </a:solidFill>
                <a:latin typeface="Helvetica Neue"/>
                <a:ea typeface="Helvetica Neue"/>
                <a:cs typeface="Helvetica Neue"/>
                <a:sym typeface="Helvetica Neue"/>
              </a:rPr>
              <a:t>Certified OpenStack Administrator program  launched</a:t>
            </a:r>
          </a:p>
        </p:txBody>
      </p:sp>
      <p:cxnSp>
        <p:nvCxnSpPr>
          <p:cNvPr id="315" name="Shape 315"/>
          <p:cNvCxnSpPr/>
          <p:nvPr/>
        </p:nvCxnSpPr>
        <p:spPr>
          <a:xfrm rot="10800000">
            <a:off x="13345412" y="6391743"/>
            <a:ext cx="0" cy="2046300"/>
          </a:xfrm>
          <a:prstGeom prst="straightConnector1">
            <a:avLst/>
          </a:prstGeom>
          <a:noFill/>
          <a:ln cap="flat" cmpd="sng" w="25400">
            <a:solidFill>
              <a:srgbClr val="DCDEE0"/>
            </a:solidFill>
            <a:prstDash val="solid"/>
            <a:miter/>
            <a:headEnd len="med" w="med" type="none"/>
            <a:tailEnd len="med" w="med" type="none"/>
          </a:ln>
        </p:spPr>
      </p:cxnSp>
      <p:sp>
        <p:nvSpPr>
          <p:cNvPr id="316" name="Shape 316"/>
          <p:cNvSpPr/>
          <p:nvPr/>
        </p:nvSpPr>
        <p:spPr>
          <a:xfrm>
            <a:off x="16145115" y="8361733"/>
            <a:ext cx="918300" cy="574800"/>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ED2544"/>
              </a:buClr>
              <a:buSzPct val="25000"/>
              <a:buFont typeface="Helvetica Neue"/>
              <a:buNone/>
            </a:pPr>
            <a:r>
              <a:rPr b="0" baseline="-25000" i="0" lang="en-US" sz="2700" u="none" cap="none" strike="noStrike">
                <a:solidFill>
                  <a:srgbClr val="ED2544"/>
                </a:solidFill>
                <a:latin typeface="Helvetica Neue"/>
                <a:ea typeface="Helvetica Neue"/>
                <a:cs typeface="Helvetica Neue"/>
                <a:sym typeface="Helvetica Neue"/>
              </a:rPr>
              <a:t>201</a:t>
            </a:r>
            <a:r>
              <a:rPr baseline="-25000" lang="en-US" sz="2700">
                <a:solidFill>
                  <a:srgbClr val="ED2544"/>
                </a:solidFill>
                <a:latin typeface="Helvetica Neue"/>
                <a:ea typeface="Helvetica Neue"/>
                <a:cs typeface="Helvetica Neue"/>
                <a:sym typeface="Helvetica Neue"/>
              </a:rPr>
              <a:t>6</a:t>
            </a:r>
          </a:p>
        </p:txBody>
      </p:sp>
      <p:sp>
        <p:nvSpPr>
          <p:cNvPr id="317" name="Shape 317"/>
          <p:cNvSpPr/>
          <p:nvPr/>
        </p:nvSpPr>
        <p:spPr>
          <a:xfrm>
            <a:off x="16164550" y="8970000"/>
            <a:ext cx="4185600" cy="1775400"/>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lang="en-US" sz="2500">
                <a:latin typeface="Helvetica Neue"/>
                <a:ea typeface="Helvetica Neue"/>
                <a:cs typeface="Helvetica Neue"/>
                <a:sym typeface="Helvetica Neue"/>
              </a:rPr>
              <a:t>China booms; 86% of telecoms say OpenStack important to their business</a:t>
            </a:r>
          </a:p>
        </p:txBody>
      </p:sp>
      <p:cxnSp>
        <p:nvCxnSpPr>
          <p:cNvPr id="318" name="Shape 318"/>
          <p:cNvCxnSpPr/>
          <p:nvPr/>
        </p:nvCxnSpPr>
        <p:spPr>
          <a:xfrm rot="10800000">
            <a:off x="16041200" y="8513656"/>
            <a:ext cx="0" cy="2046300"/>
          </a:xfrm>
          <a:prstGeom prst="straightConnector1">
            <a:avLst/>
          </a:prstGeom>
          <a:noFill/>
          <a:ln cap="flat" cmpd="sng" w="25400">
            <a:solidFill>
              <a:srgbClr val="DCDEE0"/>
            </a:solidFill>
            <a:prstDash val="solid"/>
            <a:miter/>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p:nvPr/>
        </p:nvSpPr>
        <p:spPr>
          <a:xfrm>
            <a:off x="0" y="-347"/>
            <a:ext cx="24384000" cy="250280"/>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4" name="Shape 324"/>
          <p:cNvSpPr/>
          <p:nvPr/>
        </p:nvSpPr>
        <p:spPr>
          <a:xfrm>
            <a:off x="1319242" y="-110770"/>
            <a:ext cx="3876569" cy="1215212"/>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325" name="Shape 325"/>
          <p:cNvPicPr preferRelativeResize="0"/>
          <p:nvPr/>
        </p:nvPicPr>
        <p:blipFill rotWithShape="1">
          <a:blip r:embed="rId3">
            <a:alphaModFix/>
          </a:blip>
          <a:srcRect b="0" l="0" r="0" t="0"/>
          <a:stretch/>
        </p:blipFill>
        <p:spPr>
          <a:xfrm>
            <a:off x="1689164" y="256085"/>
            <a:ext cx="3136727" cy="557700"/>
          </a:xfrm>
          <a:prstGeom prst="rect">
            <a:avLst/>
          </a:prstGeom>
          <a:noFill/>
          <a:ln>
            <a:noFill/>
          </a:ln>
        </p:spPr>
      </p:pic>
      <p:sp>
        <p:nvSpPr>
          <p:cNvPr id="326" name="Shape 326"/>
          <p:cNvSpPr/>
          <p:nvPr/>
        </p:nvSpPr>
        <p:spPr>
          <a:xfrm>
            <a:off x="1325171" y="3614064"/>
            <a:ext cx="18921110" cy="1565276"/>
          </a:xfrm>
          <a:prstGeom prst="rect">
            <a:avLst/>
          </a:prstGeom>
          <a:noFill/>
          <a:ln>
            <a:noFill/>
          </a:ln>
        </p:spPr>
        <p:txBody>
          <a:bodyPr anchorCtr="0" anchor="ctr"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9300" u="none" cap="none" strike="noStrike">
                <a:solidFill>
                  <a:srgbClr val="000000"/>
                </a:solidFill>
                <a:latin typeface="Helvetica Neue"/>
                <a:ea typeface="Helvetica Neue"/>
                <a:cs typeface="Helvetica Neue"/>
                <a:sym typeface="Helvetica Neue"/>
              </a:rPr>
              <a:t>About the OpenStack Foundation</a:t>
            </a:r>
          </a:p>
        </p:txBody>
      </p:sp>
      <p:sp>
        <p:nvSpPr>
          <p:cNvPr id="327" name="Shape 327"/>
          <p:cNvSpPr/>
          <p:nvPr/>
        </p:nvSpPr>
        <p:spPr>
          <a:xfrm>
            <a:off x="1836464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328" name="Shape 328"/>
          <p:cNvSpPr/>
          <p:nvPr/>
        </p:nvSpPr>
        <p:spPr>
          <a:xfrm>
            <a:off x="14113076"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329" name="Shape 329"/>
          <p:cNvSpPr/>
          <p:nvPr/>
        </p:nvSpPr>
        <p:spPr>
          <a:xfrm>
            <a:off x="9830020" y="1906546"/>
            <a:ext cx="4723960" cy="1023524"/>
          </a:xfrm>
          <a:prstGeom prst="rightArrow">
            <a:avLst>
              <a:gd fmla="val 100000" name="adj1"/>
              <a:gd fmla="val 38462" name="adj2"/>
            </a:avLst>
          </a:prstGeom>
          <a:solidFill>
            <a:srgbClr val="29A6D6"/>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330" name="Shape 330"/>
          <p:cNvSpPr/>
          <p:nvPr/>
        </p:nvSpPr>
        <p:spPr>
          <a:xfrm>
            <a:off x="5578455"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F0F1F2"/>
              </a:buClr>
              <a:buFont typeface="Helvetica Neue"/>
              <a:buNone/>
            </a:pPr>
            <a:r>
              <a:t/>
            </a:r>
            <a:endParaRPr b="0" i="0" sz="3200" u="none" cap="none" strike="noStrike">
              <a:solidFill>
                <a:srgbClr val="F0F1F2"/>
              </a:solidFill>
              <a:latin typeface="Helvetica Neue"/>
              <a:ea typeface="Helvetica Neue"/>
              <a:cs typeface="Helvetica Neue"/>
              <a:sym typeface="Helvetica Neue"/>
            </a:endParaRPr>
          </a:p>
        </p:txBody>
      </p:sp>
      <p:sp>
        <p:nvSpPr>
          <p:cNvPr id="331" name="Shape 331"/>
          <p:cNvSpPr/>
          <p:nvPr/>
        </p:nvSpPr>
        <p:spPr>
          <a:xfrm>
            <a:off x="1295400" y="1906546"/>
            <a:ext cx="4723960" cy="1023524"/>
          </a:xfrm>
          <a:prstGeom prst="rightArrow">
            <a:avLst>
              <a:gd fmla="val 100000" name="adj1"/>
              <a:gd fmla="val 38462" name="adj2"/>
            </a:avLst>
          </a:prstGeom>
          <a:solidFill>
            <a:srgbClr val="F0F1F2"/>
          </a:solidFill>
          <a:ln cap="flat" cmpd="sng" w="63500">
            <a:solidFill>
              <a:srgbClr val="FFFFFF"/>
            </a:solidFill>
            <a:prstDash val="solid"/>
            <a:miter/>
            <a:headEnd len="med" w="med" type="none"/>
            <a:tailEnd len="med" w="med" type="none"/>
          </a:ln>
        </p:spPr>
        <p:txBody>
          <a:bodyPr anchorCtr="0" anchor="ctr" bIns="71425" lIns="71425" rIns="71425" tIns="71425">
            <a:noAutofit/>
          </a:bodyPr>
          <a:lstStyle/>
          <a:p>
            <a:pPr indent="0" lvl="0" marL="0" marR="0" rtl="0" algn="ctr">
              <a:lnSpc>
                <a:spcPct val="100000"/>
              </a:lnSpc>
              <a:spcBef>
                <a:spcPts val="0"/>
              </a:spcBef>
              <a:spcAft>
                <a:spcPts val="0"/>
              </a:spcAft>
              <a:buClr>
                <a:srgbClr val="29A6D6"/>
              </a:buClr>
              <a:buFont typeface="Helvetica Neue"/>
              <a:buNone/>
            </a:pPr>
            <a:r>
              <a:t/>
            </a:r>
            <a:endParaRPr b="0" i="0" sz="3200" u="none" cap="none" strike="noStrike">
              <a:solidFill>
                <a:srgbClr val="29A6D6"/>
              </a:solidFill>
              <a:latin typeface="Helvetica Neue"/>
              <a:ea typeface="Helvetica Neue"/>
              <a:cs typeface="Helvetica Neue"/>
              <a:sym typeface="Helvetica Neue"/>
            </a:endParaRPr>
          </a:p>
        </p:txBody>
      </p:sp>
      <p:sp>
        <p:nvSpPr>
          <p:cNvPr id="332" name="Shape 332"/>
          <p:cNvSpPr/>
          <p:nvPr/>
        </p:nvSpPr>
        <p:spPr>
          <a:xfrm>
            <a:off x="6997704" y="2130969"/>
            <a:ext cx="2149854"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WHY USE IT</a:t>
            </a:r>
          </a:p>
        </p:txBody>
      </p:sp>
      <p:sp>
        <p:nvSpPr>
          <p:cNvPr id="333" name="Shape 333"/>
          <p:cNvSpPr/>
          <p:nvPr/>
        </p:nvSpPr>
        <p:spPr>
          <a:xfrm>
            <a:off x="10666514" y="2130969"/>
            <a:ext cx="3050971"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0" baseline="-25000" i="0" lang="en-US" sz="2700" u="none" cap="none" strike="noStrike">
                <a:solidFill>
                  <a:srgbClr val="FFFFFF"/>
                </a:solidFill>
                <a:latin typeface="Helvetica Neue"/>
                <a:ea typeface="Helvetica Neue"/>
                <a:cs typeface="Helvetica Neue"/>
                <a:sym typeface="Helvetica Neue"/>
              </a:rPr>
              <a:t>THE COMMUNITY</a:t>
            </a:r>
          </a:p>
        </p:txBody>
      </p:sp>
      <p:sp>
        <p:nvSpPr>
          <p:cNvPr id="334" name="Shape 334"/>
          <p:cNvSpPr/>
          <p:nvPr/>
        </p:nvSpPr>
        <p:spPr>
          <a:xfrm>
            <a:off x="14887584" y="2130969"/>
            <a:ext cx="3426520"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USING OPENSTACK</a:t>
            </a:r>
          </a:p>
        </p:txBody>
      </p:sp>
      <p:sp>
        <p:nvSpPr>
          <p:cNvPr id="335" name="Shape 335"/>
          <p:cNvSpPr/>
          <p:nvPr/>
        </p:nvSpPr>
        <p:spPr>
          <a:xfrm>
            <a:off x="20311668" y="2130969"/>
            <a:ext cx="1070423"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FAQS</a:t>
            </a:r>
          </a:p>
        </p:txBody>
      </p:sp>
      <p:sp>
        <p:nvSpPr>
          <p:cNvPr id="336" name="Shape 336"/>
          <p:cNvSpPr/>
          <p:nvPr/>
        </p:nvSpPr>
        <p:spPr>
          <a:xfrm>
            <a:off x="2548669" y="2130969"/>
            <a:ext cx="1946927" cy="5746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A6AAA9"/>
              </a:buClr>
              <a:buSzPct val="25000"/>
              <a:buFont typeface="Helvetica Neue"/>
              <a:buNone/>
            </a:pPr>
            <a:r>
              <a:rPr b="0" baseline="-25000" i="0" lang="en-US" sz="2700" u="none" cap="none" strike="noStrike">
                <a:solidFill>
                  <a:srgbClr val="A6AAA9"/>
                </a:solidFill>
                <a:latin typeface="Helvetica Neue"/>
                <a:ea typeface="Helvetica Neue"/>
                <a:cs typeface="Helvetica Neue"/>
                <a:sym typeface="Helvetica Neue"/>
              </a:rPr>
              <a:t>WHAT IT IS</a:t>
            </a:r>
          </a:p>
        </p:txBody>
      </p:sp>
      <p:sp>
        <p:nvSpPr>
          <p:cNvPr id="337" name="Shape 337"/>
          <p:cNvSpPr/>
          <p:nvPr/>
        </p:nvSpPr>
        <p:spPr>
          <a:xfrm>
            <a:off x="1505595" y="6322705"/>
            <a:ext cx="6336529" cy="6495486"/>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8" name="Shape 338"/>
          <p:cNvSpPr/>
          <p:nvPr/>
        </p:nvSpPr>
        <p:spPr>
          <a:xfrm>
            <a:off x="1940156" y="6776978"/>
            <a:ext cx="5394387" cy="3698876"/>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Mission</a:t>
            </a:r>
            <a:br>
              <a:rPr b="1" i="0" lang="en-US" sz="2900" u="none" cap="none" strike="noStrike">
                <a:solidFill>
                  <a:srgbClr val="000000"/>
                </a:solidFill>
                <a:latin typeface="Helvetica Neue"/>
                <a:ea typeface="Helvetica Neue"/>
                <a:cs typeface="Helvetica Neue"/>
                <a:sym typeface="Helvetica Neue"/>
              </a:rPr>
            </a:br>
            <a:br>
              <a:rPr b="1" i="0" lang="en-US" sz="2900" u="none" cap="none" strike="noStrike">
                <a:solidFill>
                  <a:srgbClr val="000000"/>
                </a:solidFill>
                <a:latin typeface="Helvetica Neue"/>
                <a:ea typeface="Helvetica Neue"/>
                <a:cs typeface="Helvetica Neue"/>
                <a:sym typeface="Helvetica Neue"/>
              </a:rPr>
            </a:br>
            <a:r>
              <a:rPr b="0" i="0" lang="en-US" sz="2500" u="none" cap="none" strike="noStrike">
                <a:solidFill>
                  <a:srgbClr val="000000"/>
                </a:solidFill>
                <a:latin typeface="Helvetica Neue"/>
                <a:ea typeface="Helvetica Neue"/>
                <a:cs typeface="Helvetica Neue"/>
                <a:sym typeface="Helvetica Neue"/>
              </a:rPr>
              <a:t>To produce the ubiquitous Open Source Cloud Computing platform that will meet the needs of public and private clouds regardless of size, by being simple to implement and massively scalable.</a:t>
            </a:r>
          </a:p>
        </p:txBody>
      </p:sp>
      <p:sp>
        <p:nvSpPr>
          <p:cNvPr id="339" name="Shape 339"/>
          <p:cNvSpPr/>
          <p:nvPr/>
        </p:nvSpPr>
        <p:spPr>
          <a:xfrm rot="5400000">
            <a:off x="4608139" y="3201198"/>
            <a:ext cx="58420" cy="6336529"/>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0" name="Shape 340"/>
          <p:cNvSpPr/>
          <p:nvPr/>
        </p:nvSpPr>
        <p:spPr>
          <a:xfrm>
            <a:off x="9113754" y="6322705"/>
            <a:ext cx="6336529" cy="6495486"/>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1" name="Shape 341"/>
          <p:cNvSpPr/>
          <p:nvPr/>
        </p:nvSpPr>
        <p:spPr>
          <a:xfrm rot="5400000">
            <a:off x="12216299" y="3201198"/>
            <a:ext cx="58420" cy="6336529"/>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2" name="Shape 342"/>
          <p:cNvSpPr/>
          <p:nvPr/>
        </p:nvSpPr>
        <p:spPr>
          <a:xfrm>
            <a:off x="16794934" y="6322705"/>
            <a:ext cx="6336529" cy="6495486"/>
          </a:xfrm>
          <a:prstGeom prst="rect">
            <a:avLst/>
          </a:prstGeom>
          <a:solidFill>
            <a:srgbClr val="FFFFFF"/>
          </a:solidFill>
          <a:ln>
            <a:noFill/>
          </a:ln>
          <a:effectLst>
            <a:outerShdw blurRad="127000" rotWithShape="0" dir="5400000" dist="25400">
              <a:srgbClr val="000000">
                <a:alpha val="32941"/>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3" name="Shape 343"/>
          <p:cNvSpPr/>
          <p:nvPr/>
        </p:nvSpPr>
        <p:spPr>
          <a:xfrm rot="5400000">
            <a:off x="19897477" y="3201198"/>
            <a:ext cx="58420" cy="6336529"/>
          </a:xfrm>
          <a:prstGeom prst="rect">
            <a:avLst/>
          </a:prstGeom>
          <a:solidFill>
            <a:srgbClr val="ED2444"/>
          </a:solid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4" name="Shape 344"/>
          <p:cNvSpPr/>
          <p:nvPr/>
        </p:nvSpPr>
        <p:spPr>
          <a:xfrm>
            <a:off x="9621335" y="6776978"/>
            <a:ext cx="5394387" cy="3698876"/>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Structure</a:t>
            </a:r>
            <a:br>
              <a:rPr b="1" i="0" lang="en-US" sz="2900" u="none" cap="none" strike="noStrike">
                <a:solidFill>
                  <a:srgbClr val="000000"/>
                </a:solidFill>
                <a:latin typeface="Helvetica Neue"/>
                <a:ea typeface="Helvetica Neue"/>
                <a:cs typeface="Helvetica Neue"/>
                <a:sym typeface="Helvetica Neue"/>
              </a:rPr>
            </a:br>
            <a:br>
              <a:rPr b="1" i="0" lang="en-US" sz="2900" u="none" cap="none" strike="noStrike">
                <a:solidFill>
                  <a:srgbClr val="000000"/>
                </a:solidFill>
                <a:latin typeface="Helvetica Neue"/>
                <a:ea typeface="Helvetica Neue"/>
                <a:cs typeface="Helvetica Neue"/>
                <a:sym typeface="Helvetica Neue"/>
              </a:rPr>
            </a:br>
            <a:r>
              <a:rPr b="0" i="0" lang="en-US" sz="2500" u="none" cap="none" strike="noStrike">
                <a:solidFill>
                  <a:srgbClr val="000000"/>
                </a:solidFill>
                <a:latin typeface="Helvetica Neue"/>
                <a:ea typeface="Helvetica Neue"/>
                <a:cs typeface="Helvetica Neue"/>
                <a:sym typeface="Helvetica Neue"/>
              </a:rPr>
              <a:t>Board o</a:t>
            </a:r>
            <a:r>
              <a:rPr lang="en-US" sz="2500">
                <a:latin typeface="Helvetica Neue"/>
                <a:ea typeface="Helvetica Neue"/>
                <a:cs typeface="Helvetica Neue"/>
                <a:sym typeface="Helvetica Neue"/>
              </a:rPr>
              <a:t>f</a:t>
            </a:r>
            <a:r>
              <a:rPr b="0" i="0" lang="en-US" sz="2500" u="none" cap="none" strike="noStrike">
                <a:solidFill>
                  <a:srgbClr val="000000"/>
                </a:solidFill>
                <a:latin typeface="Helvetica Neue"/>
                <a:ea typeface="Helvetica Neue"/>
                <a:cs typeface="Helvetica Neue"/>
                <a:sym typeface="Helvetica Neue"/>
              </a:rPr>
              <a:t> Directors</a:t>
            </a:r>
          </a:p>
          <a:p>
            <a:pPr indent="0" lvl="0" marL="0" marR="0" rtl="0" algn="l">
              <a:lnSpc>
                <a:spcPct val="100000"/>
              </a:lnSpc>
              <a:spcBef>
                <a:spcPts val="0"/>
              </a:spcBef>
              <a:spcAft>
                <a:spcPts val="0"/>
              </a:spcAft>
              <a:buClr>
                <a:srgbClr val="000000"/>
              </a:buClr>
              <a:buSzPct val="25000"/>
              <a:buFont typeface="Helvetica Neue"/>
              <a:buNone/>
            </a:pPr>
            <a:br>
              <a:rPr b="0" i="0" lang="en-US" sz="2500" u="none" cap="none" strike="noStrike">
                <a:solidFill>
                  <a:srgbClr val="000000"/>
                </a:solidFill>
                <a:latin typeface="Helvetica Neue"/>
                <a:ea typeface="Helvetica Neue"/>
                <a:cs typeface="Helvetica Neue"/>
                <a:sym typeface="Helvetica Neue"/>
              </a:rPr>
            </a:br>
            <a:r>
              <a:rPr b="0" i="0" lang="en-US" sz="2500" u="none" cap="none" strike="noStrike">
                <a:solidFill>
                  <a:srgbClr val="000000"/>
                </a:solidFill>
                <a:latin typeface="Helvetica Neue"/>
                <a:ea typeface="Helvetica Neue"/>
                <a:cs typeface="Helvetica Neue"/>
                <a:sym typeface="Helvetica Neue"/>
              </a:rPr>
              <a:t>Technical Committee</a:t>
            </a:r>
          </a:p>
          <a:p>
            <a:pPr indent="0" lvl="0" marL="0" marR="0" rtl="0" algn="l">
              <a:lnSpc>
                <a:spcPct val="100000"/>
              </a:lnSpc>
              <a:spcBef>
                <a:spcPts val="0"/>
              </a:spcBef>
              <a:spcAft>
                <a:spcPts val="0"/>
              </a:spcAft>
              <a:buClr>
                <a:srgbClr val="000000"/>
              </a:buClr>
              <a:buFont typeface="Helvetica Neue"/>
              <a:buNone/>
            </a:pPr>
            <a:r>
              <a:t/>
            </a:r>
            <a:endParaRPr b="0" i="0" sz="2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User Committee</a:t>
            </a:r>
          </a:p>
          <a:p>
            <a:pPr indent="0" lvl="0" marL="0" marR="0" rtl="0" algn="l">
              <a:lnSpc>
                <a:spcPct val="100000"/>
              </a:lnSpc>
              <a:spcBef>
                <a:spcPts val="0"/>
              </a:spcBef>
              <a:spcAft>
                <a:spcPts val="0"/>
              </a:spcAft>
              <a:buClr>
                <a:srgbClr val="000000"/>
              </a:buClr>
              <a:buFont typeface="Helvetica Neue"/>
              <a:buNone/>
            </a:pPr>
            <a:r>
              <a:t/>
            </a:r>
            <a:endParaRPr b="0" i="0" sz="2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Staff</a:t>
            </a:r>
          </a:p>
        </p:txBody>
      </p:sp>
      <p:sp>
        <p:nvSpPr>
          <p:cNvPr id="345" name="Shape 345"/>
          <p:cNvSpPr/>
          <p:nvPr/>
        </p:nvSpPr>
        <p:spPr>
          <a:xfrm>
            <a:off x="17229495" y="6776978"/>
            <a:ext cx="5394387" cy="5222876"/>
          </a:xfrm>
          <a:prstGeom prst="rect">
            <a:avLst/>
          </a:prstGeom>
          <a:noFill/>
          <a:ln>
            <a:noFill/>
          </a:ln>
        </p:spPr>
        <p:txBody>
          <a:bodyPr anchorCtr="0" anchor="t" bIns="71425" lIns="71425" rIns="71425" tIns="71425">
            <a:noAutofit/>
          </a:bodyPr>
          <a:lstStyle/>
          <a:p>
            <a:pPr indent="0" lvl="0" marL="0" marR="0" rtl="0" algn="l">
              <a:lnSpc>
                <a:spcPct val="100000"/>
              </a:lnSpc>
              <a:spcBef>
                <a:spcPts val="0"/>
              </a:spcBef>
              <a:spcAft>
                <a:spcPts val="0"/>
              </a:spcAft>
              <a:buClr>
                <a:srgbClr val="000000"/>
              </a:buClr>
              <a:buSzPct val="25000"/>
              <a:buFont typeface="Helvetica Neue"/>
              <a:buNone/>
            </a:pPr>
            <a:r>
              <a:rPr b="1" i="0" lang="en-US" sz="2900" u="none" cap="none" strike="noStrike">
                <a:solidFill>
                  <a:srgbClr val="000000"/>
                </a:solidFill>
                <a:latin typeface="Helvetica Neue"/>
                <a:ea typeface="Helvetica Neue"/>
                <a:cs typeface="Helvetica Neue"/>
                <a:sym typeface="Helvetica Neue"/>
              </a:rPr>
              <a:t>Functions</a:t>
            </a:r>
            <a:br>
              <a:rPr b="1" i="0" lang="en-US" sz="2900" u="none" cap="none" strike="noStrike">
                <a:solidFill>
                  <a:srgbClr val="000000"/>
                </a:solidFill>
                <a:latin typeface="Helvetica Neue"/>
                <a:ea typeface="Helvetica Neue"/>
                <a:cs typeface="Helvetica Neue"/>
                <a:sym typeface="Helvetica Neue"/>
              </a:rPr>
            </a:br>
            <a:br>
              <a:rPr b="1" i="0" lang="en-US" sz="2900" u="none" cap="none" strike="noStrike">
                <a:solidFill>
                  <a:srgbClr val="000000"/>
                </a:solidFill>
                <a:latin typeface="Helvetica Neue"/>
                <a:ea typeface="Helvetica Neue"/>
                <a:cs typeface="Helvetica Neue"/>
                <a:sym typeface="Helvetica Neue"/>
              </a:rPr>
            </a:br>
            <a:r>
              <a:rPr b="0" i="0" lang="en-US" sz="2500" u="none" cap="none" strike="noStrike">
                <a:solidFill>
                  <a:srgbClr val="000000"/>
                </a:solidFill>
                <a:latin typeface="Helvetica Neue"/>
                <a:ea typeface="Helvetica Neue"/>
                <a:cs typeface="Helvetica Neue"/>
                <a:sym typeface="Helvetica Neue"/>
              </a:rPr>
              <a:t>Maintain infrastructure for development &amp; communication</a:t>
            </a:r>
            <a:br>
              <a:rPr b="0" i="0" lang="en-US" sz="2500" u="none" cap="none" strike="noStrike">
                <a:solidFill>
                  <a:srgbClr val="000000"/>
                </a:solidFill>
                <a:latin typeface="Helvetica Neue"/>
                <a:ea typeface="Helvetica Neue"/>
                <a:cs typeface="Helvetica Neue"/>
                <a:sym typeface="Helvetica Neue"/>
              </a:rPr>
            </a:br>
            <a:br>
              <a:rPr b="0" i="0" lang="en-US" sz="2500" u="none" cap="none" strike="noStrike">
                <a:solidFill>
                  <a:srgbClr val="000000"/>
                </a:solidFill>
                <a:latin typeface="Helvetica Neue"/>
                <a:ea typeface="Helvetica Neue"/>
                <a:cs typeface="Helvetica Neue"/>
                <a:sym typeface="Helvetica Neue"/>
              </a:rPr>
            </a:br>
            <a:r>
              <a:rPr b="0" i="0" lang="en-US" sz="2500" u="none" cap="none" strike="noStrike">
                <a:solidFill>
                  <a:srgbClr val="000000"/>
                </a:solidFill>
                <a:latin typeface="Helvetica Neue"/>
                <a:ea typeface="Helvetica Neue"/>
                <a:cs typeface="Helvetica Neue"/>
                <a:sym typeface="Helvetica Neue"/>
              </a:rPr>
              <a:t>Coordinate software releases</a:t>
            </a:r>
          </a:p>
          <a:p>
            <a:pPr indent="0" lvl="0" marL="0" marR="0" rtl="0" algn="l">
              <a:lnSpc>
                <a:spcPct val="100000"/>
              </a:lnSpc>
              <a:spcBef>
                <a:spcPts val="0"/>
              </a:spcBef>
              <a:spcAft>
                <a:spcPts val="0"/>
              </a:spcAft>
              <a:buClr>
                <a:srgbClr val="000000"/>
              </a:buClr>
              <a:buFont typeface="Helvetica Neue"/>
              <a:buNone/>
            </a:pPr>
            <a:r>
              <a:t/>
            </a:r>
            <a:endParaRPr b="0" i="0" sz="2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Trademark and legal management</a:t>
            </a:r>
          </a:p>
          <a:p>
            <a:pPr indent="0" lvl="0" marL="0" marR="0" rtl="0" algn="l">
              <a:lnSpc>
                <a:spcPct val="100000"/>
              </a:lnSpc>
              <a:spcBef>
                <a:spcPts val="0"/>
              </a:spcBef>
              <a:spcAft>
                <a:spcPts val="0"/>
              </a:spcAft>
              <a:buClr>
                <a:srgbClr val="000000"/>
              </a:buClr>
              <a:buFont typeface="Helvetica Neue"/>
              <a:buNone/>
            </a:pPr>
            <a:r>
              <a:t/>
            </a:r>
            <a:endParaRPr b="0" i="0" sz="2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Host summits &amp; development meetings</a:t>
            </a:r>
          </a:p>
          <a:p>
            <a:pPr indent="0" lvl="0" marL="0" marR="0" rtl="0" algn="l">
              <a:lnSpc>
                <a:spcPct val="100000"/>
              </a:lnSpc>
              <a:spcBef>
                <a:spcPts val="0"/>
              </a:spcBef>
              <a:spcAft>
                <a:spcPts val="0"/>
              </a:spcAft>
              <a:buClr>
                <a:srgbClr val="000000"/>
              </a:buClr>
              <a:buFont typeface="Helvetica Neue"/>
              <a:buNone/>
            </a:pPr>
            <a:r>
              <a:t/>
            </a:r>
            <a:endParaRPr b="0" i="0" sz="25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ct val="25000"/>
              <a:buFont typeface="Helvetica Neue"/>
              <a:buNone/>
            </a:pPr>
            <a:r>
              <a:rPr b="0" i="0" lang="en-US" sz="2500" u="none" cap="none" strike="noStrike">
                <a:solidFill>
                  <a:srgbClr val="000000"/>
                </a:solidFill>
                <a:latin typeface="Helvetica Neue"/>
                <a:ea typeface="Helvetica Neue"/>
                <a:cs typeface="Helvetica Neue"/>
                <a:sym typeface="Helvetica Neue"/>
              </a:rPr>
              <a:t>Promote the use of OpenStack</a:t>
            </a:r>
          </a:p>
        </p:txBody>
      </p:sp>
      <p:cxnSp>
        <p:nvCxnSpPr>
          <p:cNvPr id="346" name="Shape 346"/>
          <p:cNvCxnSpPr/>
          <p:nvPr/>
        </p:nvCxnSpPr>
        <p:spPr>
          <a:xfrm>
            <a:off x="9592472" y="8322732"/>
            <a:ext cx="5199054" cy="0"/>
          </a:xfrm>
          <a:prstGeom prst="straightConnector1">
            <a:avLst/>
          </a:prstGeom>
          <a:noFill/>
          <a:ln cap="flat" cmpd="sng" w="12700">
            <a:solidFill>
              <a:srgbClr val="A6AAA9"/>
            </a:solidFill>
            <a:prstDash val="dashDot"/>
            <a:round/>
            <a:headEnd len="med" w="med" type="none"/>
            <a:tailEnd len="med" w="med" type="none"/>
          </a:ln>
        </p:spPr>
      </p:cxnSp>
      <p:cxnSp>
        <p:nvCxnSpPr>
          <p:cNvPr id="347" name="Shape 347"/>
          <p:cNvCxnSpPr/>
          <p:nvPr/>
        </p:nvCxnSpPr>
        <p:spPr>
          <a:xfrm>
            <a:off x="17327162" y="8686800"/>
            <a:ext cx="5199054" cy="0"/>
          </a:xfrm>
          <a:prstGeom prst="straightConnector1">
            <a:avLst/>
          </a:prstGeom>
          <a:noFill/>
          <a:ln cap="flat" cmpd="sng" w="12700">
            <a:solidFill>
              <a:srgbClr val="A6AAA9"/>
            </a:solidFill>
            <a:prstDash val="dashDot"/>
            <a:round/>
            <a:headEnd len="med" w="med" type="none"/>
            <a:tailEnd len="med" w="med" type="none"/>
          </a:ln>
        </p:spPr>
      </p:cxnSp>
      <p:cxnSp>
        <p:nvCxnSpPr>
          <p:cNvPr id="348" name="Shape 348"/>
          <p:cNvCxnSpPr/>
          <p:nvPr/>
        </p:nvCxnSpPr>
        <p:spPr>
          <a:xfrm>
            <a:off x="9592472" y="9084732"/>
            <a:ext cx="5199054" cy="0"/>
          </a:xfrm>
          <a:prstGeom prst="straightConnector1">
            <a:avLst/>
          </a:prstGeom>
          <a:noFill/>
          <a:ln cap="flat" cmpd="sng" w="12700">
            <a:solidFill>
              <a:srgbClr val="A6AAA9"/>
            </a:solidFill>
            <a:prstDash val="dashDot"/>
            <a:round/>
            <a:headEnd len="med" w="med" type="none"/>
            <a:tailEnd len="med" w="med" type="none"/>
          </a:ln>
        </p:spPr>
      </p:cxnSp>
      <p:cxnSp>
        <p:nvCxnSpPr>
          <p:cNvPr id="349" name="Shape 349"/>
          <p:cNvCxnSpPr/>
          <p:nvPr/>
        </p:nvCxnSpPr>
        <p:spPr>
          <a:xfrm>
            <a:off x="9592472" y="9846732"/>
            <a:ext cx="5199054" cy="0"/>
          </a:xfrm>
          <a:prstGeom prst="straightConnector1">
            <a:avLst/>
          </a:prstGeom>
          <a:noFill/>
          <a:ln cap="flat" cmpd="sng" w="12700">
            <a:solidFill>
              <a:srgbClr val="A6AAA9"/>
            </a:solidFill>
            <a:prstDash val="dashDot"/>
            <a:round/>
            <a:headEnd len="med" w="med" type="none"/>
            <a:tailEnd len="med" w="med" type="none"/>
          </a:ln>
        </p:spPr>
      </p:cxnSp>
      <p:cxnSp>
        <p:nvCxnSpPr>
          <p:cNvPr id="350" name="Shape 350"/>
          <p:cNvCxnSpPr/>
          <p:nvPr/>
        </p:nvCxnSpPr>
        <p:spPr>
          <a:xfrm>
            <a:off x="17327162" y="9448800"/>
            <a:ext cx="5199054" cy="0"/>
          </a:xfrm>
          <a:prstGeom prst="straightConnector1">
            <a:avLst/>
          </a:prstGeom>
          <a:noFill/>
          <a:ln cap="flat" cmpd="sng" w="12700">
            <a:solidFill>
              <a:srgbClr val="A6AAA9"/>
            </a:solidFill>
            <a:prstDash val="dashDot"/>
            <a:round/>
            <a:headEnd len="med" w="med" type="none"/>
            <a:tailEnd len="med" w="med" type="none"/>
          </a:ln>
        </p:spPr>
      </p:cxnSp>
      <p:cxnSp>
        <p:nvCxnSpPr>
          <p:cNvPr id="351" name="Shape 351"/>
          <p:cNvCxnSpPr/>
          <p:nvPr/>
        </p:nvCxnSpPr>
        <p:spPr>
          <a:xfrm>
            <a:off x="17327162" y="10210800"/>
            <a:ext cx="5199054" cy="0"/>
          </a:xfrm>
          <a:prstGeom prst="straightConnector1">
            <a:avLst/>
          </a:prstGeom>
          <a:noFill/>
          <a:ln cap="flat" cmpd="sng" w="12700">
            <a:solidFill>
              <a:srgbClr val="A6AAA9"/>
            </a:solidFill>
            <a:prstDash val="dashDot"/>
            <a:round/>
            <a:headEnd len="med" w="med" type="none"/>
            <a:tailEnd len="med" w="med" type="none"/>
          </a:ln>
        </p:spPr>
      </p:cxnSp>
      <p:cxnSp>
        <p:nvCxnSpPr>
          <p:cNvPr id="352" name="Shape 352"/>
          <p:cNvCxnSpPr/>
          <p:nvPr/>
        </p:nvCxnSpPr>
        <p:spPr>
          <a:xfrm>
            <a:off x="17327162" y="11353800"/>
            <a:ext cx="5199054" cy="0"/>
          </a:xfrm>
          <a:prstGeom prst="straightConnector1">
            <a:avLst/>
          </a:prstGeom>
          <a:noFill/>
          <a:ln cap="flat" cmpd="sng" w="12700">
            <a:solidFill>
              <a:srgbClr val="A6AAA9"/>
            </a:solidFill>
            <a:prstDash val="dashDot"/>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